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12192000"/>
  <p:embeddedFontLst>
    <p:embeddedFont>
      <p:font typeface="MiSans" panose="00000500000000000000" charset="-122"/>
      <p:regular r:id="rId25"/>
    </p:embeddedFont>
    <p:embeddedFont>
      <p:font typeface="Noto Sans SC" panose="020B0604020202020204" charset="-128"/>
      <p:regular r:id="rId26"/>
    </p:embeddedFont>
  </p:embeddedFontLst>
  <p:defaultTextStyle>
    <a:defPPr>
      <a:defRPr lang="fr-BJ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216" autoAdjust="0"/>
  </p:normalViewPr>
  <p:slideViewPr>
    <p:cSldViewPr snapToGrid="0" snapToObjects="1">
      <p:cViewPr varScale="1">
        <p:scale>
          <a:sx n="65" d="100"/>
          <a:sy n="65" d="100"/>
        </p:scale>
        <p:origin x="13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0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Identifier et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comprendre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vecteurs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d'attaque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utilisant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générative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réparer une démo d'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ElevenLabs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(slide suivante). Expliquer que 3 secondes d'audio suffisent désormais (vs 30 min en 2023). Cas réel : attaque contre une banque hongkongaise, 25 M$ volés.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Qu'est-ce qu'un AI Agent ? :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 autonome utilisant des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prendre des décisions, scanner, exploiter et persister sans intervention humaine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Capacités d'un AI Agent Malveillant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Reconnaissance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Scan de milliers de cibles simultanément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Exploitation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Test automatique de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récentes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Modification du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fonction des défenses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Latéralisation 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Déplacement dans le réseau de manière furtive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concret : un agent IA peut exploiter une CVE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zero-day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15 minutes vs plusieurs heures/jours pour un humain. Mentionner les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AutoGPT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détournés.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vulnérabilité </a:t>
            </a:r>
            <a:r>
              <a:rPr lang="fr-FR" dirty="0" err="1"/>
              <a:t>zero-day</a:t>
            </a:r>
            <a:r>
              <a:rPr lang="fr-FR" dirty="0"/>
              <a:t> est une faille de sécurité dans un logiciel ou un système totalement inconnue de son éditeur, pour laquelle il n'existe aucun correctif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 +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-Day = Menace Critique</a:t>
            </a:r>
          </a:p>
          <a:p>
            <a:endParaRPr lang="en-US" dirty="0"/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Expliquer que l'IA analyse le code source de logiciels open-source pour trouver des vulnérabilités. </a:t>
            </a: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Citer des recherches récentes (Google DeepMind,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Anthropic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sur la capacité des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trouver des bugs.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cas sont basés sur des tendances réelles. Insister sur le cas #3 : pas de malware détectable, l'agent IA utilise des outils système légitimes (PowerShell, etc.).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b="1" dirty="0"/>
              <a:t>attaque “malware-free”</a:t>
            </a:r>
          </a:p>
          <a:p>
            <a:r>
              <a:rPr lang="fr-FR" dirty="0"/>
              <a:t>= Une attaque </a:t>
            </a:r>
            <a:r>
              <a:rPr lang="fr-FR" b="1" dirty="0"/>
              <a:t>sans malware traditionnel</a:t>
            </a:r>
            <a:r>
              <a:rPr lang="fr-FR" dirty="0"/>
              <a:t> (pas de fichier 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.exe</a:t>
            </a:r>
            <a:r>
              <a:rPr lang="fr-FR" dirty="0"/>
              <a:t> ; rien de “suspect” déposé sur le disque).</a:t>
            </a:r>
            <a:br>
              <a:rPr lang="fr-FR" dirty="0"/>
            </a:br>
            <a:r>
              <a:rPr lang="fr-FR" dirty="0"/>
              <a:t>L’attaquant utilise </a:t>
            </a:r>
            <a:r>
              <a:rPr lang="fr-FR" b="1" dirty="0"/>
              <a:t>uniquement les outils déjà présents dans Windows</a:t>
            </a:r>
            <a:r>
              <a:rPr lang="fr-FR" dirty="0"/>
              <a:t> (ex : PowerShell, WMI, </a:t>
            </a:r>
            <a:r>
              <a:rPr lang="fr-FR" dirty="0" err="1"/>
              <a:t>Schtasks</a:t>
            </a:r>
            <a:r>
              <a:rPr lang="fr-FR" dirty="0"/>
              <a:t>, </a:t>
            </a:r>
            <a:r>
              <a:rPr lang="fr-FR" dirty="0" err="1"/>
              <a:t>Certutil</a:t>
            </a:r>
            <a:r>
              <a:rPr lang="fr-FR" dirty="0"/>
              <a:t>).</a:t>
            </a:r>
            <a:br>
              <a:rPr lang="fr-FR" dirty="0"/>
            </a:br>
            <a:r>
              <a:rPr lang="fr-FR" dirty="0"/>
              <a:t>➡️ </a:t>
            </a:r>
            <a:r>
              <a:rPr lang="fr-FR" b="1" dirty="0"/>
              <a:t>Aucun fichier malveillant = antivirus contourné.</a:t>
            </a:r>
            <a:endParaRPr lang="fr-FR" dirty="0"/>
          </a:p>
          <a:p>
            <a:endParaRPr lang="en-US" dirty="0"/>
          </a:p>
          <a:p>
            <a:r>
              <a:rPr lang="fr-FR" b="1" dirty="0"/>
              <a:t>Pourquoi “via AI agent”</a:t>
            </a:r>
          </a:p>
          <a:p>
            <a:r>
              <a:rPr lang="fr-FR" dirty="0"/>
              <a:t>= L’attaquant a utilisé un </a:t>
            </a:r>
            <a:r>
              <a:rPr lang="fr-FR" b="1" dirty="0"/>
              <a:t>agent IA autonome</a:t>
            </a:r>
            <a:r>
              <a:rPr lang="fr-FR" dirty="0"/>
              <a:t> (script piloté par un LLM avancé) capable de :</a:t>
            </a:r>
          </a:p>
          <a:p>
            <a:r>
              <a:rPr lang="fr-FR" dirty="0"/>
              <a:t>analyser automatiquement le système ;</a:t>
            </a:r>
          </a:p>
          <a:p>
            <a:r>
              <a:rPr lang="fr-FR" dirty="0"/>
              <a:t>identifier les outils légitimes disponibles ;</a:t>
            </a:r>
          </a:p>
          <a:p>
            <a:r>
              <a:rPr lang="fr-FR" dirty="0"/>
              <a:t>générer des commandes PowerShell et WMI adaptées ;</a:t>
            </a:r>
          </a:p>
          <a:p>
            <a:r>
              <a:rPr lang="fr-FR" dirty="0"/>
              <a:t>s’adapter aux blocages en temps réel ;</a:t>
            </a:r>
          </a:p>
          <a:p>
            <a:r>
              <a:rPr lang="fr-FR" dirty="0"/>
              <a:t>maintenir l’accès pendant plusieurs semaines </a:t>
            </a:r>
            <a:r>
              <a:rPr lang="fr-FR" b="1" dirty="0"/>
              <a:t>sans intervention humaine</a:t>
            </a:r>
            <a:r>
              <a:rPr lang="fr-FR" dirty="0"/>
              <a:t>.</a:t>
            </a:r>
          </a:p>
          <a:p>
            <a:r>
              <a:rPr lang="fr-FR" dirty="0"/>
              <a:t>➡️ C’est une </a:t>
            </a:r>
            <a:r>
              <a:rPr lang="fr-FR" b="1" dirty="0"/>
              <a:t>attaque pilotée par IA</a:t>
            </a:r>
            <a:r>
              <a:rPr lang="fr-FR" dirty="0"/>
              <a:t>, adaptative et autonome.</a:t>
            </a:r>
          </a:p>
          <a:p>
            <a:endParaRPr lang="en-US" dirty="0"/>
          </a:p>
          <a:p>
            <a:r>
              <a:rPr lang="fr-FR" b="1" dirty="0"/>
              <a:t>“Living-off-the-land” : comment ça fonctionne ?</a:t>
            </a:r>
          </a:p>
          <a:p>
            <a:r>
              <a:rPr lang="fr-FR" dirty="0"/>
              <a:t>= Technique où l’attaquant </a:t>
            </a:r>
            <a:r>
              <a:rPr lang="fr-FR" b="1" dirty="0"/>
              <a:t>vit dans l’environnement de la victime</a:t>
            </a:r>
            <a:r>
              <a:rPr lang="fr-FR" dirty="0"/>
              <a:t> en utilisant </a:t>
            </a:r>
            <a:r>
              <a:rPr lang="fr-FR" b="1" dirty="0"/>
              <a:t>ses propres outils natifs</a:t>
            </a:r>
            <a:r>
              <a:rPr lang="fr-FR" dirty="0"/>
              <a:t> pour ne rien laisser de suspect.</a:t>
            </a:r>
            <a:br>
              <a:rPr lang="fr-FR" dirty="0"/>
            </a:br>
            <a:r>
              <a:rPr lang="fr-FR" dirty="0"/>
              <a:t>Exemples : PowerShell, WMI, </a:t>
            </a:r>
            <a:r>
              <a:rPr lang="fr-FR" dirty="0" err="1"/>
              <a:t>bitsadmin</a:t>
            </a:r>
            <a:r>
              <a:rPr lang="fr-FR" dirty="0"/>
              <a:t>, </a:t>
            </a:r>
            <a:r>
              <a:rPr lang="fr-FR" dirty="0" err="1"/>
              <a:t>certutil</a:t>
            </a:r>
            <a:r>
              <a:rPr lang="fr-FR" dirty="0"/>
              <a:t>, </a:t>
            </a:r>
            <a:r>
              <a:rPr lang="fr-FR" dirty="0" err="1"/>
              <a:t>schtasks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➡️ L’attaque ressemble à une activité système normale.</a:t>
            </a:r>
          </a:p>
          <a:p>
            <a:endParaRPr lang="en-US" dirty="0"/>
          </a:p>
          <a:p>
            <a:r>
              <a:rPr lang="fr-FR" b="1" dirty="0"/>
              <a:t>“LLM pour obfuscation” : rôle de l’IA</a:t>
            </a:r>
          </a:p>
          <a:p>
            <a:r>
              <a:rPr lang="fr-FR" dirty="0"/>
              <a:t>= Le LLM sert à :</a:t>
            </a:r>
          </a:p>
          <a:p>
            <a:r>
              <a:rPr lang="fr-FR" dirty="0"/>
              <a:t>transformer des commandes en versions obfusquées (ex : Base64, chaînes découpées) ;</a:t>
            </a:r>
          </a:p>
          <a:p>
            <a:r>
              <a:rPr lang="fr-FR" dirty="0"/>
              <a:t>générer automatiquement des scripts </a:t>
            </a:r>
            <a:r>
              <a:rPr lang="fr-FR" b="1" dirty="0"/>
              <a:t>furtifs et polymorphes</a:t>
            </a:r>
            <a:r>
              <a:rPr lang="fr-FR" dirty="0"/>
              <a:t> ;</a:t>
            </a:r>
          </a:p>
          <a:p>
            <a:r>
              <a:rPr lang="fr-FR" dirty="0"/>
              <a:t>contourner EDR/XDR en adaptant la syntaxe ;</a:t>
            </a:r>
          </a:p>
          <a:p>
            <a:r>
              <a:rPr lang="fr-FR" dirty="0"/>
              <a:t>effacer ou masquer les traces laissées.</a:t>
            </a:r>
          </a:p>
          <a:p>
            <a:r>
              <a:rPr lang="fr-FR" dirty="0"/>
              <a:t>➡️ L’IA rend l’attaque </a:t>
            </a:r>
            <a:r>
              <a:rPr lang="fr-FR" b="1" dirty="0"/>
              <a:t>invisible</a:t>
            </a:r>
            <a:r>
              <a:rPr lang="fr-FR" dirty="0"/>
              <a:t>, fluide et difficile à analyser.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Les statistiques présentées sont des projections basées sur la synthèse des tendances observées en 2024 dans les rapports d'organismes tels que le CESIN, l'ANSSI, IBM Security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Data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Breach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Report) et Microsoft Digital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Report. La mention "rapports 2025" fait référence aux premières études prospectives publiées début 2025.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WormGPT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FraudGPT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des noms donnés à des instances de grands modèles de langage (LLM) dont les mécanismes de sécurité éthique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guardrails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ont été supprimés ou contournés. Leur existence est documentée par des chercheurs en cybercriminalité (ex :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SlashNext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2023). L'exemple de l'email de PDG est une attaque récurrente classée comme "Business Email Compromise (BEC)".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Chaque</a:t>
            </a:r>
            <a: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phase est </a:t>
            </a:r>
            <a:r>
              <a:rPr lang="en-US" sz="1200" dirty="0" err="1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optimisée</a:t>
            </a:r>
            <a: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 </a:t>
            </a:r>
            <a:r>
              <a:rPr lang="en-US" sz="1200" dirty="0" err="1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</a:t>
            </a:r>
            <a: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pour maximiser </a:t>
            </a:r>
            <a:r>
              <a:rPr lang="en-US" sz="1200" dirty="0" err="1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l'efficacité</a:t>
            </a:r>
            <a: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et </a:t>
            </a:r>
            <a:r>
              <a:rPr lang="en-US" sz="1200" dirty="0" err="1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réduire</a:t>
            </a:r>
            <a: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les traces.</a:t>
            </a:r>
            <a:b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br>
              <a:rPr lang="en-US" sz="12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Insister sur l'étape 4 (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nouvelles attaques avec assistant IA qui dialogue avec la victime pour gagner sa confiance. Exemple : faux support technique IT.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L'Open Web Application Security Project, ou OWASP, est une organisation internationale à but non lucratif qui se consacre à la sécurité des applications web.</a:t>
            </a:r>
          </a:p>
          <a:p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Relier systématiquement au contexte OWASP. Expliquer que A07 est le plus touché car l'humain reste le maillon faible face aux attaques sociales perfectionnées.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48" y="1265022"/>
            <a:ext cx="7565530" cy="2462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Menaces Émergentes : L'IA au Service des Cybercriminels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2"/>
          <p:cNvSpPr/>
          <p:nvPr/>
        </p:nvSpPr>
        <p:spPr>
          <a:xfrm>
            <a:off x="85280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6" name="Text 4"/>
          <p:cNvSpPr/>
          <p:nvPr/>
        </p:nvSpPr>
        <p:spPr>
          <a:xfrm>
            <a:off x="113665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8" name="Text 6"/>
          <p:cNvSpPr/>
          <p:nvPr/>
        </p:nvSpPr>
        <p:spPr>
          <a:xfrm>
            <a:off x="142049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0" name="Text 8"/>
          <p:cNvSpPr/>
          <p:nvPr/>
        </p:nvSpPr>
        <p:spPr>
          <a:xfrm>
            <a:off x="170434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2" name="Text 10"/>
          <p:cNvSpPr/>
          <p:nvPr/>
        </p:nvSpPr>
        <p:spPr>
          <a:xfrm>
            <a:off x="198818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4" name="Text 12"/>
          <p:cNvSpPr/>
          <p:nvPr/>
        </p:nvSpPr>
        <p:spPr>
          <a:xfrm>
            <a:off x="227203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20:09:25-d2nfat98bjvh7rlj0j20.png"/>
          <p:cNvPicPr>
            <a:picLocks noChangeAspect="1"/>
          </p:cNvPicPr>
          <p:nvPr/>
        </p:nvPicPr>
        <p:blipFill>
          <a:blip r:embed="rId3"/>
          <a:srcRect l="10087" t="-37" b="305"/>
          <a:stretch/>
        </p:blipFill>
        <p:spPr>
          <a:xfrm>
            <a:off x="7114540" y="-1270"/>
            <a:ext cx="5077460" cy="685927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6B25A34B-1D5B-91B3-80E5-9FAF8DD171F5}"/>
              </a:ext>
            </a:extLst>
          </p:cNvPr>
          <p:cNvSpPr txBox="1">
            <a:spLocks/>
          </p:cNvSpPr>
          <p:nvPr/>
        </p:nvSpPr>
        <p:spPr>
          <a:xfrm>
            <a:off x="99188" y="178274"/>
            <a:ext cx="745885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fr-FR" b="1" dirty="0">
                <a:solidFill>
                  <a:srgbClr val="FFFFFF"/>
                </a:solidFill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Formation OWASP Déc 2025</a:t>
            </a:r>
            <a:endParaRPr lang="fr-FR" b="1" dirty="0">
              <a:latin typeface="MiSans" panose="020B0604020202020204" charset="-122"/>
              <a:ea typeface="MiSans" panose="020B0604020202020204" charset="-122"/>
              <a:cs typeface="MiSans" panose="020B0604020202020204" charset="-122"/>
            </a:endParaRPr>
          </a:p>
        </p:txBody>
      </p:sp>
      <p:pic>
        <p:nvPicPr>
          <p:cNvPr id="21" name="object 3">
            <a:extLst>
              <a:ext uri="{FF2B5EF4-FFF2-40B4-BE49-F238E27FC236}">
                <a16:creationId xmlns:a16="http://schemas.microsoft.com/office/drawing/2014/main" id="{C84A028D-F5CE-258A-F478-F2B2C753278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48" y="4916129"/>
            <a:ext cx="1942337" cy="1941871"/>
          </a:xfrm>
          <a:prstGeom prst="rect">
            <a:avLst/>
          </a:prstGeom>
        </p:spPr>
      </p:pic>
      <p:pic>
        <p:nvPicPr>
          <p:cNvPr id="22" name="object 4">
            <a:extLst>
              <a:ext uri="{FF2B5EF4-FFF2-40B4-BE49-F238E27FC236}">
                <a16:creationId xmlns:a16="http://schemas.microsoft.com/office/drawing/2014/main" id="{C94FA193-754E-CB23-A210-9D5F98B7194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4035" y="4916129"/>
            <a:ext cx="1942337" cy="1941872"/>
          </a:xfrm>
          <a:prstGeom prst="rect">
            <a:avLst/>
          </a:prstGeom>
        </p:spPr>
      </p:pic>
      <p:pic>
        <p:nvPicPr>
          <p:cNvPr id="23" name="object 5">
            <a:extLst>
              <a:ext uri="{FF2B5EF4-FFF2-40B4-BE49-F238E27FC236}">
                <a16:creationId xmlns:a16="http://schemas.microsoft.com/office/drawing/2014/main" id="{12E5A659-3ED2-0C74-328A-32885B2324C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2224" y="4916128"/>
            <a:ext cx="1942336" cy="1941871"/>
          </a:xfrm>
          <a:prstGeom prst="rect">
            <a:avLst/>
          </a:prstGeom>
        </p:spPr>
      </p:pic>
      <p:pic>
        <p:nvPicPr>
          <p:cNvPr id="24" name="object 6">
            <a:extLst>
              <a:ext uri="{FF2B5EF4-FFF2-40B4-BE49-F238E27FC236}">
                <a16:creationId xmlns:a16="http://schemas.microsoft.com/office/drawing/2014/main" id="{2386E478-F65E-799F-AE71-205EFD38F87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4289" y="4916129"/>
            <a:ext cx="2342835" cy="1941870"/>
          </a:xfrm>
          <a:prstGeom prst="rect">
            <a:avLst/>
          </a:prstGeom>
        </p:spPr>
      </p:pic>
      <p:sp>
        <p:nvSpPr>
          <p:cNvPr id="25" name="Text 6">
            <a:extLst>
              <a:ext uri="{FF2B5EF4-FFF2-40B4-BE49-F238E27FC236}">
                <a16:creationId xmlns:a16="http://schemas.microsoft.com/office/drawing/2014/main" id="{CE778D13-0F64-1BC9-1539-F212DE72D5BD}"/>
              </a:ext>
            </a:extLst>
          </p:cNvPr>
          <p:cNvSpPr/>
          <p:nvPr/>
        </p:nvSpPr>
        <p:spPr>
          <a:xfrm>
            <a:off x="-443808" y="4187087"/>
            <a:ext cx="454872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Présentateur :</a:t>
            </a:r>
            <a:r>
              <a:rPr lang="en-US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 Ing OGOULOLA Marlin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qbitai.com/3e0a74a5781004b1df5ef1303ae5fea9e2716a3b.jpg"/>
          <p:cNvPicPr>
            <a:picLocks noChangeAspect="1"/>
          </p:cNvPicPr>
          <p:nvPr/>
        </p:nvPicPr>
        <p:blipFill>
          <a:blip r:embed="rId3"/>
          <a:srcRect l="30435" r="30435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7620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Deepfakes : La Nouvelle Frontière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502400" y="18796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5" name="Text 2"/>
          <p:cNvSpPr/>
          <p:nvPr/>
        </p:nvSpPr>
        <p:spPr>
          <a:xfrm>
            <a:off x="6654800" y="2032000"/>
            <a:ext cx="524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Deepfakes Vocaux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54800" y="24892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Clonage en </a:t>
            </a:r>
            <a:r>
              <a:rPr lang="en-US" sz="1400" dirty="0">
                <a:solidFill>
                  <a:srgbClr val="FFFFFF"/>
                </a:solidFill>
                <a:highlight>
                  <a:srgbClr val="4285F4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3 secondes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d'audio. Outils : ElevenLabs. Cas : faux appel PDG.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33528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8" name="Text 5"/>
          <p:cNvSpPr/>
          <p:nvPr/>
        </p:nvSpPr>
        <p:spPr>
          <a:xfrm>
            <a:off x="6654800" y="3505200"/>
            <a:ext cx="524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Deepfakes Vidéo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54800" y="39624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Visioconférences falsifiées en temps réel. Outils : Stable Diffusion. Cas : Fake CEO sur Zoom.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502400" y="48260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85F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1" name="Text 8"/>
          <p:cNvSpPr/>
          <p:nvPr/>
        </p:nvSpPr>
        <p:spPr>
          <a:xfrm>
            <a:off x="6654800" y="4978400"/>
            <a:ext cx="524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Vishing (Voice Phishing)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54800" y="54356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Combinaison deepfake vocal + ingénierie sociale = taux de réussite de </a:t>
            </a: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60%+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3208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Agents Autonomes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981200"/>
            <a:ext cx="554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88B8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L'Automatisation Totale des Attaques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2743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863600" y="2641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021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Programmes autonomes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utilisant LLMs pour décider, scanner, exploiter et persister.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5600" y="350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4300" y="38100"/>
                </a:moveTo>
                <a:cubicBezTo>
                  <a:pt x="114300" y="27563"/>
                  <a:pt x="122813" y="19050"/>
                  <a:pt x="133350" y="19050"/>
                </a:cubicBezTo>
                <a:lnTo>
                  <a:pt x="171450" y="19050"/>
                </a:lnTo>
                <a:cubicBezTo>
                  <a:pt x="181987" y="19050"/>
                  <a:pt x="190500" y="27563"/>
                  <a:pt x="190500" y="3810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166688" y="95250"/>
                </a:lnTo>
                <a:lnTo>
                  <a:pt x="166688" y="133350"/>
                </a:lnTo>
                <a:lnTo>
                  <a:pt x="238125" y="133350"/>
                </a:lnTo>
                <a:cubicBezTo>
                  <a:pt x="261818" y="133350"/>
                  <a:pt x="280987" y="152519"/>
                  <a:pt x="280987" y="176212"/>
                </a:cubicBezTo>
                <a:lnTo>
                  <a:pt x="280987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lnTo>
                  <a:pt x="304800" y="266700"/>
                </a:lnTo>
                <a:cubicBezTo>
                  <a:pt x="304800" y="277237"/>
                  <a:pt x="296287" y="285750"/>
                  <a:pt x="285750" y="285750"/>
                </a:cubicBezTo>
                <a:lnTo>
                  <a:pt x="247650" y="285750"/>
                </a:lnTo>
                <a:cubicBezTo>
                  <a:pt x="237113" y="285750"/>
                  <a:pt x="228600" y="277237"/>
                  <a:pt x="228600" y="266700"/>
                </a:cubicBezTo>
                <a:lnTo>
                  <a:pt x="228600" y="228600"/>
                </a:lnTo>
                <a:cubicBezTo>
                  <a:pt x="228600" y="218063"/>
                  <a:pt x="237113" y="209550"/>
                  <a:pt x="247650" y="209550"/>
                </a:cubicBezTo>
                <a:lnTo>
                  <a:pt x="252413" y="209550"/>
                </a:lnTo>
                <a:lnTo>
                  <a:pt x="252413" y="176212"/>
                </a:lnTo>
                <a:cubicBezTo>
                  <a:pt x="252413" y="168295"/>
                  <a:pt x="246043" y="161925"/>
                  <a:pt x="238125" y="161925"/>
                </a:cubicBezTo>
                <a:lnTo>
                  <a:pt x="166688" y="161925"/>
                </a:lnTo>
                <a:lnTo>
                  <a:pt x="166688" y="209550"/>
                </a:lnTo>
                <a:lnTo>
                  <a:pt x="171450" y="209550"/>
                </a:lnTo>
                <a:cubicBezTo>
                  <a:pt x="181987" y="209550"/>
                  <a:pt x="190500" y="218063"/>
                  <a:pt x="190500" y="228600"/>
                </a:cubicBezTo>
                <a:lnTo>
                  <a:pt x="190500" y="266700"/>
                </a:lnTo>
                <a:cubicBezTo>
                  <a:pt x="190500" y="277237"/>
                  <a:pt x="181987" y="285750"/>
                  <a:pt x="171450" y="285750"/>
                </a:cubicBezTo>
                <a:lnTo>
                  <a:pt x="133350" y="285750"/>
                </a:lnTo>
                <a:cubicBezTo>
                  <a:pt x="122813" y="285750"/>
                  <a:pt x="114300" y="277237"/>
                  <a:pt x="114300" y="266700"/>
                </a:cubicBezTo>
                <a:lnTo>
                  <a:pt x="114300" y="228600"/>
                </a:lnTo>
                <a:cubicBezTo>
                  <a:pt x="114300" y="218063"/>
                  <a:pt x="122813" y="209550"/>
                  <a:pt x="133350" y="209550"/>
                </a:cubicBezTo>
                <a:lnTo>
                  <a:pt x="138113" y="209550"/>
                </a:lnTo>
                <a:lnTo>
                  <a:pt x="138113" y="161925"/>
                </a:lnTo>
                <a:lnTo>
                  <a:pt x="66675" y="161925"/>
                </a:lnTo>
                <a:cubicBezTo>
                  <a:pt x="58757" y="161925"/>
                  <a:pt x="52388" y="168295"/>
                  <a:pt x="52388" y="176212"/>
                </a:cubicBezTo>
                <a:lnTo>
                  <a:pt x="52388" y="209550"/>
                </a:lnTo>
                <a:lnTo>
                  <a:pt x="57150" y="209550"/>
                </a:lnTo>
                <a:cubicBezTo>
                  <a:pt x="67687" y="209550"/>
                  <a:pt x="76200" y="218063"/>
                  <a:pt x="76200" y="228600"/>
                </a:cubicBezTo>
                <a:lnTo>
                  <a:pt x="76200" y="266700"/>
                </a:lnTo>
                <a:cubicBezTo>
                  <a:pt x="76200" y="277237"/>
                  <a:pt x="67687" y="285750"/>
                  <a:pt x="5715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28600"/>
                </a:lnTo>
                <a:cubicBezTo>
                  <a:pt x="0" y="218063"/>
                  <a:pt x="8513" y="209550"/>
                  <a:pt x="19050" y="209550"/>
                </a:cubicBezTo>
                <a:lnTo>
                  <a:pt x="23813" y="209550"/>
                </a:lnTo>
                <a:lnTo>
                  <a:pt x="23813" y="176212"/>
                </a:lnTo>
                <a:cubicBezTo>
                  <a:pt x="23813" y="152519"/>
                  <a:pt x="42982" y="133350"/>
                  <a:pt x="66675" y="133350"/>
                </a:cubicBezTo>
                <a:lnTo>
                  <a:pt x="138113" y="133350"/>
                </a:lnTo>
                <a:lnTo>
                  <a:pt x="138113" y="95250"/>
                </a:lnTo>
                <a:lnTo>
                  <a:pt x="133350" y="95250"/>
                </a:lnTo>
                <a:cubicBezTo>
                  <a:pt x="122813" y="95250"/>
                  <a:pt x="114300" y="86737"/>
                  <a:pt x="114300" y="76200"/>
                </a:cubicBezTo>
                <a:lnTo>
                  <a:pt x="114300" y="38100"/>
                </a:ln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7" name="Text 5"/>
          <p:cNvSpPr/>
          <p:nvPr/>
        </p:nvSpPr>
        <p:spPr>
          <a:xfrm>
            <a:off x="863600" y="3403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021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Reconnaissance à grande échelle :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scan de milliers de cibles simultanément.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6550" y="4267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81987" y="-9525"/>
                  <a:pt x="190500" y="-1012"/>
                  <a:pt x="190500" y="9525"/>
                </a:cubicBezTo>
                <a:lnTo>
                  <a:pt x="190500" y="20419"/>
                </a:lnTo>
                <a:cubicBezTo>
                  <a:pt x="248900" y="28754"/>
                  <a:pt x="295096" y="74950"/>
                  <a:pt x="303431" y="133350"/>
                </a:cubicBezTo>
                <a:lnTo>
                  <a:pt x="314325" y="133350"/>
                </a:lnTo>
                <a:cubicBezTo>
                  <a:pt x="324862" y="133350"/>
                  <a:pt x="333375" y="141863"/>
                  <a:pt x="333375" y="152400"/>
                </a:cubicBezTo>
                <a:cubicBezTo>
                  <a:pt x="333375" y="162937"/>
                  <a:pt x="324862" y="171450"/>
                  <a:pt x="314325" y="171450"/>
                </a:cubicBezTo>
                <a:lnTo>
                  <a:pt x="303431" y="171450"/>
                </a:lnTo>
                <a:cubicBezTo>
                  <a:pt x="295096" y="229850"/>
                  <a:pt x="248900" y="276046"/>
                  <a:pt x="190500" y="284381"/>
                </a:cubicBezTo>
                <a:lnTo>
                  <a:pt x="190500" y="295275"/>
                </a:lnTo>
                <a:cubicBezTo>
                  <a:pt x="190500" y="305812"/>
                  <a:pt x="181987" y="314325"/>
                  <a:pt x="171450" y="314325"/>
                </a:cubicBezTo>
                <a:cubicBezTo>
                  <a:pt x="160913" y="314325"/>
                  <a:pt x="152400" y="305812"/>
                  <a:pt x="152400" y="295275"/>
                </a:cubicBezTo>
                <a:lnTo>
                  <a:pt x="152400" y="284381"/>
                </a:lnTo>
                <a:cubicBezTo>
                  <a:pt x="94000" y="276046"/>
                  <a:pt x="47804" y="229850"/>
                  <a:pt x="39469" y="171450"/>
                </a:cubicBezTo>
                <a:lnTo>
                  <a:pt x="28575" y="171450"/>
                </a:lnTo>
                <a:cubicBezTo>
                  <a:pt x="18038" y="171450"/>
                  <a:pt x="9525" y="162937"/>
                  <a:pt x="9525" y="152400"/>
                </a:cubicBezTo>
                <a:cubicBezTo>
                  <a:pt x="9525" y="141863"/>
                  <a:pt x="18038" y="133350"/>
                  <a:pt x="28575" y="133350"/>
                </a:cubicBezTo>
                <a:lnTo>
                  <a:pt x="39469" y="133350"/>
                </a:lnTo>
                <a:cubicBezTo>
                  <a:pt x="47804" y="74950"/>
                  <a:pt x="94000" y="28754"/>
                  <a:pt x="152400" y="20419"/>
                </a:cubicBezTo>
                <a:lnTo>
                  <a:pt x="152400" y="9525"/>
                </a:lnTo>
                <a:cubicBezTo>
                  <a:pt x="152400" y="-1012"/>
                  <a:pt x="160913" y="-9525"/>
                  <a:pt x="171450" y="-9525"/>
                </a:cubicBezTo>
                <a:close/>
                <a:moveTo>
                  <a:pt x="78105" y="171450"/>
                </a:moveTo>
                <a:cubicBezTo>
                  <a:pt x="85665" y="208776"/>
                  <a:pt x="115074" y="238185"/>
                  <a:pt x="152400" y="245745"/>
                </a:cubicBezTo>
                <a:lnTo>
                  <a:pt x="152400" y="238125"/>
                </a:lnTo>
                <a:cubicBezTo>
                  <a:pt x="152400" y="227588"/>
                  <a:pt x="160913" y="219075"/>
                  <a:pt x="171450" y="219075"/>
                </a:cubicBezTo>
                <a:cubicBezTo>
                  <a:pt x="181987" y="219075"/>
                  <a:pt x="190500" y="227588"/>
                  <a:pt x="190500" y="238125"/>
                </a:cubicBezTo>
                <a:lnTo>
                  <a:pt x="190500" y="245745"/>
                </a:lnTo>
                <a:cubicBezTo>
                  <a:pt x="227826" y="238185"/>
                  <a:pt x="257235" y="208776"/>
                  <a:pt x="264795" y="171450"/>
                </a:cubicBezTo>
                <a:lnTo>
                  <a:pt x="257175" y="171450"/>
                </a:lnTo>
                <a:cubicBezTo>
                  <a:pt x="246638" y="171450"/>
                  <a:pt x="238125" y="162937"/>
                  <a:pt x="238125" y="152400"/>
                </a:cubicBezTo>
                <a:cubicBezTo>
                  <a:pt x="238125" y="141863"/>
                  <a:pt x="246638" y="133350"/>
                  <a:pt x="257175" y="133350"/>
                </a:cubicBezTo>
                <a:lnTo>
                  <a:pt x="264795" y="133350"/>
                </a:lnTo>
                <a:cubicBezTo>
                  <a:pt x="257235" y="96024"/>
                  <a:pt x="227826" y="66615"/>
                  <a:pt x="190500" y="59055"/>
                </a:cubicBezTo>
                <a:lnTo>
                  <a:pt x="190500" y="66675"/>
                </a:lnTo>
                <a:cubicBezTo>
                  <a:pt x="190500" y="77212"/>
                  <a:pt x="181987" y="85725"/>
                  <a:pt x="171450" y="85725"/>
                </a:cubicBezTo>
                <a:cubicBezTo>
                  <a:pt x="160913" y="85725"/>
                  <a:pt x="152400" y="77212"/>
                  <a:pt x="152400" y="66675"/>
                </a:cubicBezTo>
                <a:lnTo>
                  <a:pt x="152400" y="59055"/>
                </a:lnTo>
                <a:cubicBezTo>
                  <a:pt x="115074" y="66615"/>
                  <a:pt x="85665" y="96024"/>
                  <a:pt x="78105" y="133350"/>
                </a:cubicBezTo>
                <a:lnTo>
                  <a:pt x="85725" y="133350"/>
                </a:lnTo>
                <a:cubicBezTo>
                  <a:pt x="96262" y="133350"/>
                  <a:pt x="104775" y="141863"/>
                  <a:pt x="104775" y="152400"/>
                </a:cubicBezTo>
                <a:cubicBezTo>
                  <a:pt x="104775" y="162937"/>
                  <a:pt x="96262" y="171450"/>
                  <a:pt x="85725" y="171450"/>
                </a:cubicBezTo>
                <a:lnTo>
                  <a:pt x="78105" y="171450"/>
                </a:lnTo>
                <a:close/>
                <a:moveTo>
                  <a:pt x="171450" y="123825"/>
                </a:moveTo>
                <a:cubicBezTo>
                  <a:pt x="187221" y="123825"/>
                  <a:pt x="200025" y="136629"/>
                  <a:pt x="200025" y="152400"/>
                </a:cubicBezTo>
                <a:cubicBezTo>
                  <a:pt x="200025" y="168171"/>
                  <a:pt x="187221" y="180975"/>
                  <a:pt x="171450" y="180975"/>
                </a:cubicBezTo>
                <a:cubicBezTo>
                  <a:pt x="155679" y="180975"/>
                  <a:pt x="142875" y="168171"/>
                  <a:pt x="142875" y="152400"/>
                </a:cubicBezTo>
                <a:cubicBezTo>
                  <a:pt x="142875" y="136629"/>
                  <a:pt x="155679" y="123825"/>
                  <a:pt x="171450" y="123825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9" name="Text 7"/>
          <p:cNvSpPr/>
          <p:nvPr/>
        </p:nvSpPr>
        <p:spPr>
          <a:xfrm>
            <a:off x="863600" y="4165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021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Exploitation automatisée :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test de CVEs récentes et adaptation aux défenses.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5600" y="502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7625"/>
                </a:moveTo>
                <a:cubicBezTo>
                  <a:pt x="0" y="31849"/>
                  <a:pt x="12799" y="19050"/>
                  <a:pt x="28575" y="19050"/>
                </a:cubicBezTo>
                <a:lnTo>
                  <a:pt x="85725" y="19050"/>
                </a:lnTo>
                <a:cubicBezTo>
                  <a:pt x="101501" y="19050"/>
                  <a:pt x="114300" y="31849"/>
                  <a:pt x="114300" y="47625"/>
                </a:cubicBezTo>
                <a:lnTo>
                  <a:pt x="114300" y="57150"/>
                </a:lnTo>
                <a:lnTo>
                  <a:pt x="190500" y="57150"/>
                </a:lnTo>
                <a:lnTo>
                  <a:pt x="190500" y="47625"/>
                </a:lnTo>
                <a:cubicBezTo>
                  <a:pt x="190500" y="31849"/>
                  <a:pt x="203299" y="19050"/>
                  <a:pt x="219075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104775"/>
                </a:lnTo>
                <a:cubicBezTo>
                  <a:pt x="304800" y="120551"/>
                  <a:pt x="292001" y="133350"/>
                  <a:pt x="276225" y="133350"/>
                </a:cubicBezTo>
                <a:lnTo>
                  <a:pt x="219075" y="133350"/>
                </a:lnTo>
                <a:cubicBezTo>
                  <a:pt x="203299" y="133350"/>
                  <a:pt x="190500" y="120551"/>
                  <a:pt x="190500" y="104775"/>
                </a:cubicBezTo>
                <a:lnTo>
                  <a:pt x="190500" y="95250"/>
                </a:lnTo>
                <a:lnTo>
                  <a:pt x="114300" y="95250"/>
                </a:lnTo>
                <a:lnTo>
                  <a:pt x="114300" y="104775"/>
                </a:lnTo>
                <a:cubicBezTo>
                  <a:pt x="114300" y="109121"/>
                  <a:pt x="113288" y="113288"/>
                  <a:pt x="111562" y="116979"/>
                </a:cubicBezTo>
                <a:lnTo>
                  <a:pt x="152400" y="171450"/>
                </a:lnTo>
                <a:lnTo>
                  <a:pt x="200025" y="171450"/>
                </a:lnTo>
                <a:cubicBezTo>
                  <a:pt x="215801" y="171450"/>
                  <a:pt x="228600" y="184249"/>
                  <a:pt x="228600" y="200025"/>
                </a:cubicBezTo>
                <a:lnTo>
                  <a:pt x="228600" y="257175"/>
                </a:lnTo>
                <a:cubicBezTo>
                  <a:pt x="228600" y="272951"/>
                  <a:pt x="215801" y="285750"/>
                  <a:pt x="200025" y="285750"/>
                </a:cubicBezTo>
                <a:lnTo>
                  <a:pt x="142875" y="285750"/>
                </a:lnTo>
                <a:cubicBezTo>
                  <a:pt x="127099" y="285750"/>
                  <a:pt x="114300" y="272951"/>
                  <a:pt x="114300" y="257175"/>
                </a:cubicBezTo>
                <a:lnTo>
                  <a:pt x="114300" y="200025"/>
                </a:lnTo>
                <a:cubicBezTo>
                  <a:pt x="114300" y="195679"/>
                  <a:pt x="115312" y="191512"/>
                  <a:pt x="117038" y="187821"/>
                </a:cubicBezTo>
                <a:lnTo>
                  <a:pt x="76200" y="133350"/>
                </a:lnTo>
                <a:lnTo>
                  <a:pt x="28575" y="133350"/>
                </a:lnTo>
                <a:cubicBezTo>
                  <a:pt x="12799" y="133350"/>
                  <a:pt x="0" y="120551"/>
                  <a:pt x="0" y="104775"/>
                </a:cubicBezTo>
                <a:lnTo>
                  <a:pt x="0" y="47625"/>
                </a:ln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1" name="Text 9"/>
          <p:cNvSpPr/>
          <p:nvPr/>
        </p:nvSpPr>
        <p:spPr>
          <a:xfrm>
            <a:off x="863600" y="4927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021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Latéralisation furtive :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déplacement dans le réseau de manière autonome.</a:t>
            </a:r>
            <a:endParaRPr lang="en-US" sz="1600" dirty="0"/>
          </a:p>
        </p:txBody>
      </p:sp>
      <p:pic>
        <p:nvPicPr>
          <p:cNvPr id="12" name="Image 0" descr="https://kimi-web-img.moonshot.cn/img/cdn.zhuanzhi.ai/80b0bebbf0e5b60994851bd8c5c977418c07364e"/>
          <p:cNvPicPr>
            <a:picLocks noChangeAspect="1"/>
          </p:cNvPicPr>
          <p:nvPr/>
        </p:nvPicPr>
        <p:blipFill>
          <a:blip r:embed="rId3"/>
          <a:srcRect l="28704" r="28704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1630679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Exploitation Zero-Day : Humain vs. IA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02761" y="2392679"/>
            <a:ext cx="4635500" cy="2235200"/>
          </a:xfrm>
          <a:custGeom>
            <a:avLst/>
            <a:gdLst/>
            <a:ahLst/>
            <a:cxnLst/>
            <a:rect l="l" t="t" r="r" b="b"/>
            <a:pathLst>
              <a:path w="4635500" h="2235200">
                <a:moveTo>
                  <a:pt x="101590" y="0"/>
                </a:moveTo>
                <a:lnTo>
                  <a:pt x="4533910" y="0"/>
                </a:lnTo>
                <a:cubicBezTo>
                  <a:pt x="4590017" y="0"/>
                  <a:pt x="4635500" y="45483"/>
                  <a:pt x="4635500" y="101590"/>
                </a:cubicBezTo>
                <a:lnTo>
                  <a:pt x="4635500" y="2133610"/>
                </a:lnTo>
                <a:cubicBezTo>
                  <a:pt x="4635500" y="2189717"/>
                  <a:pt x="4590017" y="2235200"/>
                  <a:pt x="45339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888B8D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4" name="Text 2"/>
          <p:cNvSpPr/>
          <p:nvPr/>
        </p:nvSpPr>
        <p:spPr>
          <a:xfrm>
            <a:off x="650081" y="2616200"/>
            <a:ext cx="4381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888B8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👨‍💻 Processus Humain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281" y="32256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manuelle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2-5 jours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281" y="36828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Développement exploit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 semaines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281" y="41400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&amp; déploiement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3-7 jours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74042" y="3225645"/>
            <a:ext cx="1143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015480" y="2392679"/>
            <a:ext cx="4635500" cy="2235200"/>
          </a:xfrm>
          <a:custGeom>
            <a:avLst/>
            <a:gdLst/>
            <a:ahLst/>
            <a:cxnLst/>
            <a:rect l="l" t="t" r="r" b="b"/>
            <a:pathLst>
              <a:path w="4635500" h="2235200">
                <a:moveTo>
                  <a:pt x="101590" y="0"/>
                </a:moveTo>
                <a:lnTo>
                  <a:pt x="4533910" y="0"/>
                </a:lnTo>
                <a:cubicBezTo>
                  <a:pt x="4590017" y="0"/>
                  <a:pt x="4635500" y="45483"/>
                  <a:pt x="4635500" y="101590"/>
                </a:cubicBezTo>
                <a:lnTo>
                  <a:pt x="4635500" y="2133610"/>
                </a:lnTo>
                <a:cubicBezTo>
                  <a:pt x="4635500" y="2189717"/>
                  <a:pt x="4590017" y="2235200"/>
                  <a:pt x="45339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20320">
            <a:solidFill>
              <a:srgbClr val="4285F4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0" name="Text 8"/>
          <p:cNvSpPr/>
          <p:nvPr/>
        </p:nvSpPr>
        <p:spPr>
          <a:xfrm>
            <a:off x="7162800" y="2616200"/>
            <a:ext cx="4381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🤖 Processus IA Agent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39000" y="32256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code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15-30 min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39000" y="36828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Génération exploit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1-3 heures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39000" y="4140045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automatisé : </a:t>
            </a: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10-20 min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09550" y="497316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⚠️ Impact : Fenêtre d'exploitation réduite drastiquement. Les équipes de sécurité ont moins de temps pour réagir.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 Réels &amp; Menaces Avancées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439783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Incidents Documentés en 2025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90500" y="1306751"/>
            <a:ext cx="4792047" cy="1688376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pPr algn="just"/>
            <a:r>
              <a:rPr lang="fr-FR" b="1" dirty="0">
                <a:solidFill>
                  <a:schemeClr val="bg1"/>
                </a:solidFill>
              </a:rPr>
              <a:t>🏦 Cas #1 : Banque Européenne (Février 2025)</a:t>
            </a:r>
          </a:p>
          <a:p>
            <a:pPr algn="just"/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Vecteur :</a:t>
            </a:r>
            <a:r>
              <a:rPr lang="fr-FR" dirty="0">
                <a:solidFill>
                  <a:schemeClr val="bg1"/>
                </a:solidFill>
              </a:rPr>
              <a:t> </a:t>
            </a:r>
            <a:r>
              <a:rPr lang="fr-FR" dirty="0" err="1">
                <a:solidFill>
                  <a:schemeClr val="bg1"/>
                </a:solidFill>
              </a:rPr>
              <a:t>Deepfake</a:t>
            </a:r>
            <a:r>
              <a:rPr lang="fr-FR" dirty="0">
                <a:solidFill>
                  <a:schemeClr val="bg1"/>
                </a:solidFill>
              </a:rPr>
              <a:t> vocal du CFO lors d'un appel</a:t>
            </a: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Impact :</a:t>
            </a:r>
            <a:r>
              <a:rPr lang="fr-FR" dirty="0">
                <a:solidFill>
                  <a:schemeClr val="bg1"/>
                </a:solidFill>
              </a:rPr>
              <a:t> 32 M€ transférés avant détection</a:t>
            </a: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Technique :</a:t>
            </a:r>
            <a:r>
              <a:rPr lang="fr-FR" dirty="0">
                <a:solidFill>
                  <a:schemeClr val="bg1"/>
                </a:solidFill>
              </a:rPr>
              <a:t> Clonage vocal + ingénierie sociale</a:t>
            </a:r>
          </a:p>
        </p:txBody>
      </p:sp>
      <p:sp>
        <p:nvSpPr>
          <p:cNvPr id="7" name="Shape 5"/>
          <p:cNvSpPr/>
          <p:nvPr/>
        </p:nvSpPr>
        <p:spPr>
          <a:xfrm>
            <a:off x="5199225" y="1203258"/>
            <a:ext cx="5204408" cy="1805473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💼 Cas #2 : Enterprise SaaS (Mars 2025)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Vecteur :</a:t>
            </a:r>
            <a:r>
              <a:rPr lang="fr-FR" dirty="0">
                <a:solidFill>
                  <a:schemeClr val="bg1"/>
                </a:solidFill>
              </a:rPr>
              <a:t> Campagne phishing IA hyper-ciblée</a:t>
            </a:r>
          </a:p>
          <a:p>
            <a:r>
              <a:rPr lang="fr-FR" b="1" dirty="0">
                <a:solidFill>
                  <a:schemeClr val="bg1"/>
                </a:solidFill>
              </a:rPr>
              <a:t>Impact :</a:t>
            </a:r>
            <a:r>
              <a:rPr lang="fr-FR" dirty="0">
                <a:solidFill>
                  <a:schemeClr val="bg1"/>
                </a:solidFill>
              </a:rPr>
              <a:t> 147 comptes compromis, données de 50K clients</a:t>
            </a:r>
          </a:p>
          <a:p>
            <a:r>
              <a:rPr lang="fr-FR" b="1" dirty="0">
                <a:solidFill>
                  <a:schemeClr val="bg1"/>
                </a:solidFill>
              </a:rPr>
              <a:t>Technique :</a:t>
            </a:r>
            <a:r>
              <a:rPr lang="fr-FR" dirty="0">
                <a:solidFill>
                  <a:schemeClr val="bg1"/>
                </a:solidFill>
              </a:rPr>
              <a:t> </a:t>
            </a:r>
            <a:r>
              <a:rPr lang="fr-FR" dirty="0" err="1">
                <a:solidFill>
                  <a:schemeClr val="bg1"/>
                </a:solidFill>
              </a:rPr>
              <a:t>WormGPT</a:t>
            </a:r>
            <a:r>
              <a:rPr lang="fr-FR" dirty="0">
                <a:solidFill>
                  <a:schemeClr val="bg1"/>
                </a:solidFill>
              </a:rPr>
              <a:t> + LinkedIn </a:t>
            </a:r>
            <a:r>
              <a:rPr lang="fr-FR" dirty="0" err="1">
                <a:solidFill>
                  <a:schemeClr val="bg1"/>
                </a:solidFill>
              </a:rPr>
              <a:t>scraping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254000" y="3960844"/>
            <a:ext cx="5512318" cy="1805473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r>
              <a:rPr lang="fr-BJ" b="1" dirty="0">
                <a:solidFill>
                  <a:schemeClr val="bg1"/>
                </a:solidFill>
              </a:rPr>
              <a:t>🏛️ </a:t>
            </a:r>
            <a:r>
              <a:rPr lang="fr-FR" b="1" dirty="0">
                <a:solidFill>
                  <a:schemeClr val="bg1"/>
                </a:solidFill>
              </a:rPr>
              <a:t>Cas #3 : Agence Gouvernementale (Avril 2025)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Vecteur :</a:t>
            </a:r>
            <a:r>
              <a:rPr lang="fr-FR" dirty="0">
                <a:solidFill>
                  <a:schemeClr val="bg1"/>
                </a:solidFill>
              </a:rPr>
              <a:t> Malware-free </a:t>
            </a:r>
            <a:r>
              <a:rPr lang="fr-FR" dirty="0" err="1">
                <a:solidFill>
                  <a:schemeClr val="bg1"/>
                </a:solidFill>
              </a:rPr>
              <a:t>attack</a:t>
            </a:r>
            <a:r>
              <a:rPr lang="fr-FR" dirty="0">
                <a:solidFill>
                  <a:schemeClr val="bg1"/>
                </a:solidFill>
              </a:rPr>
              <a:t> via AI agent</a:t>
            </a:r>
          </a:p>
          <a:p>
            <a:r>
              <a:rPr lang="fr-FR" b="1" dirty="0">
                <a:solidFill>
                  <a:schemeClr val="bg1"/>
                </a:solidFill>
              </a:rPr>
              <a:t>Impact :</a:t>
            </a:r>
            <a:r>
              <a:rPr lang="fr-FR" dirty="0">
                <a:solidFill>
                  <a:schemeClr val="bg1"/>
                </a:solidFill>
              </a:rPr>
              <a:t> Accès persistant pendant 3 semaines</a:t>
            </a:r>
          </a:p>
          <a:p>
            <a:r>
              <a:rPr lang="fr-FR" b="1" dirty="0">
                <a:solidFill>
                  <a:schemeClr val="bg1"/>
                </a:solidFill>
              </a:rPr>
              <a:t>Technique :</a:t>
            </a:r>
            <a:r>
              <a:rPr lang="fr-FR" dirty="0">
                <a:solidFill>
                  <a:schemeClr val="bg1"/>
                </a:solidFill>
              </a:rPr>
              <a:t> Living-off-the-land + LLM pour obfuscation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-cybersecurity.att.com/e29029d46dec117a1f6417783d8d6e6d49768c8d.png"/>
          <p:cNvPicPr>
            <a:picLocks noChangeAspect="1"/>
          </p:cNvPicPr>
          <p:nvPr/>
        </p:nvPicPr>
        <p:blipFill>
          <a:blip r:embed="rId3"/>
          <a:srcRect l="24255" r="24255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304800"/>
            <a:ext cx="5626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Attaques Sans Fichier Malveillant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502400" y="1422400"/>
            <a:ext cx="5435600" cy="2235200"/>
          </a:xfrm>
          <a:custGeom>
            <a:avLst/>
            <a:gdLst/>
            <a:ahLst/>
            <a:cxnLst/>
            <a:rect l="l" t="t" r="r" b="b"/>
            <a:pathLst>
              <a:path w="5435600" h="2235200">
                <a:moveTo>
                  <a:pt x="101590" y="0"/>
                </a:moveTo>
                <a:lnTo>
                  <a:pt x="5334010" y="0"/>
                </a:lnTo>
                <a:cubicBezTo>
                  <a:pt x="5390117" y="0"/>
                  <a:pt x="5435600" y="45483"/>
                  <a:pt x="5435600" y="101590"/>
                </a:cubicBezTo>
                <a:lnTo>
                  <a:pt x="5435600" y="2133610"/>
                </a:lnTo>
                <a:cubicBezTo>
                  <a:pt x="5435600" y="2189717"/>
                  <a:pt x="5390117" y="2235200"/>
                  <a:pt x="5334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5" name="Text 2"/>
          <p:cNvSpPr/>
          <p:nvPr/>
        </p:nvSpPr>
        <p:spPr>
          <a:xfrm>
            <a:off x="6705600" y="16256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🔍 Principe des Malware-Free Attacks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705600" y="2082800"/>
            <a:ext cx="51181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Utilisation d'outils système légitimes (PowerShell, WMI)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 de fichier malveillant = échappement aux antivirus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 orchestre l'attaque en mémoire uniquement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3860800"/>
            <a:ext cx="5435600" cy="1981200"/>
          </a:xfrm>
          <a:custGeom>
            <a:avLst/>
            <a:gdLst/>
            <a:ahLst/>
            <a:cxnLst/>
            <a:rect l="l" t="t" r="r" b="b"/>
            <a:pathLst>
              <a:path w="5435600" h="1981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879604"/>
                </a:lnTo>
                <a:cubicBezTo>
                  <a:pt x="5435600" y="1935714"/>
                  <a:pt x="5390114" y="1981200"/>
                  <a:pt x="5334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8" name="Text 5"/>
          <p:cNvSpPr/>
          <p:nvPr/>
        </p:nvSpPr>
        <p:spPr>
          <a:xfrm>
            <a:off x="6705600" y="40640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🤖 Rôle de l'IA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05600" y="4521200"/>
            <a:ext cx="51181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Génération de commandes obfusquées en temps réel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Adaptation aux EDR/XDR détectés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Automatisation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 persistance via tâches planifiées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02400" y="6045200"/>
            <a:ext cx="5524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Ces attaques sont </a:t>
            </a:r>
            <a:r>
              <a:rPr lang="en-US" sz="1400" b="1" dirty="0">
                <a:solidFill>
                  <a:srgbClr val="4285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3x plus difficiles</a:t>
            </a: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à détecter car elles n'ont pas de signature connue.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1778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L'Évolution du Ransomware par l'IA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540000"/>
            <a:ext cx="2755900" cy="1270000"/>
          </a:xfrm>
          <a:custGeom>
            <a:avLst/>
            <a:gdLst/>
            <a:ahLst/>
            <a:cxnLst/>
            <a:rect l="l" t="t" r="r" b="b"/>
            <a:pathLst>
              <a:path w="2755900" h="1270000">
                <a:moveTo>
                  <a:pt x="101600" y="0"/>
                </a:moveTo>
                <a:lnTo>
                  <a:pt x="2654300" y="0"/>
                </a:lnTo>
                <a:cubicBezTo>
                  <a:pt x="2710375" y="0"/>
                  <a:pt x="2755900" y="45525"/>
                  <a:pt x="2755900" y="101600"/>
                </a:cubicBezTo>
                <a:lnTo>
                  <a:pt x="2755900" y="1168400"/>
                </a:lnTo>
                <a:cubicBezTo>
                  <a:pt x="2755900" y="1224475"/>
                  <a:pt x="2710375" y="1270000"/>
                  <a:pt x="26543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4" name="Text 2"/>
          <p:cNvSpPr/>
          <p:nvPr/>
        </p:nvSpPr>
        <p:spPr>
          <a:xfrm>
            <a:off x="406400" y="2743200"/>
            <a:ext cx="2451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Ransomware Classique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2750" y="3352800"/>
            <a:ext cx="243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Chiffrement seul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16593" y="2921000"/>
            <a:ext cx="50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694113" y="2565400"/>
            <a:ext cx="3454400" cy="1219200"/>
          </a:xfrm>
          <a:custGeom>
            <a:avLst/>
            <a:gdLst/>
            <a:ahLst/>
            <a:cxnLst/>
            <a:rect l="l" t="t" r="r" b="b"/>
            <a:pathLst>
              <a:path w="3454400" h="1219200">
                <a:moveTo>
                  <a:pt x="101596" y="0"/>
                </a:moveTo>
                <a:lnTo>
                  <a:pt x="3352804" y="0"/>
                </a:lnTo>
                <a:cubicBezTo>
                  <a:pt x="3408914" y="0"/>
                  <a:pt x="3454400" y="45486"/>
                  <a:pt x="3454400" y="101596"/>
                </a:cubicBezTo>
                <a:lnTo>
                  <a:pt x="3454400" y="1117604"/>
                </a:lnTo>
                <a:cubicBezTo>
                  <a:pt x="3454400" y="1173714"/>
                  <a:pt x="3408914" y="1219200"/>
                  <a:pt x="3352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8" name="Text 6"/>
          <p:cNvSpPr/>
          <p:nvPr/>
        </p:nvSpPr>
        <p:spPr>
          <a:xfrm>
            <a:off x="3846513" y="27686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RaaS + IA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852863" y="3073400"/>
            <a:ext cx="313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Automatisation, identification cibles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50602" y="2921000"/>
            <a:ext cx="50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828121" y="2565400"/>
            <a:ext cx="4114800" cy="1219200"/>
          </a:xfrm>
          <a:custGeom>
            <a:avLst/>
            <a:gdLst/>
            <a:ahLst/>
            <a:cxnLst/>
            <a:rect l="l" t="t" r="r" b="b"/>
            <a:pathLst>
              <a:path w="4114800" h="1219200">
                <a:moveTo>
                  <a:pt x="101596" y="0"/>
                </a:moveTo>
                <a:lnTo>
                  <a:pt x="4013204" y="0"/>
                </a:lnTo>
                <a:cubicBezTo>
                  <a:pt x="4069314" y="0"/>
                  <a:pt x="4114800" y="45486"/>
                  <a:pt x="4114800" y="101596"/>
                </a:cubicBezTo>
                <a:lnTo>
                  <a:pt x="4114800" y="1117604"/>
                </a:lnTo>
                <a:cubicBezTo>
                  <a:pt x="4114800" y="1173714"/>
                  <a:pt x="4069314" y="1219200"/>
                  <a:pt x="40132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285F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2" name="Text 10"/>
          <p:cNvSpPr/>
          <p:nvPr/>
        </p:nvSpPr>
        <p:spPr>
          <a:xfrm>
            <a:off x="7980521" y="27686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Double/Triple Extorsion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986871" y="3073400"/>
            <a:ext cx="379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Chiffrement + fuite + DDoS + contact clients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4000" y="4216400"/>
            <a:ext cx="3759200" cy="863600"/>
          </a:xfrm>
          <a:custGeom>
            <a:avLst/>
            <a:gdLst/>
            <a:ahLst/>
            <a:cxnLst/>
            <a:rect l="l" t="t" r="r" b="b"/>
            <a:pathLst>
              <a:path w="3759200" h="863600">
                <a:moveTo>
                  <a:pt x="101603" y="0"/>
                </a:moveTo>
                <a:lnTo>
                  <a:pt x="3657597" y="0"/>
                </a:lnTo>
                <a:cubicBezTo>
                  <a:pt x="3713711" y="0"/>
                  <a:pt x="3759200" y="45489"/>
                  <a:pt x="3759200" y="101603"/>
                </a:cubicBezTo>
                <a:lnTo>
                  <a:pt x="3759200" y="761997"/>
                </a:lnTo>
                <a:cubicBezTo>
                  <a:pt x="3759200" y="818111"/>
                  <a:pt x="3713711" y="863600"/>
                  <a:pt x="3657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5" name="Text 13"/>
          <p:cNvSpPr/>
          <p:nvPr/>
        </p:nvSpPr>
        <p:spPr>
          <a:xfrm>
            <a:off x="355600" y="4368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🤖 Négociation Automatisée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68300" y="4724400"/>
            <a:ext cx="353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 IA multilingue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16400" y="4216400"/>
            <a:ext cx="3759200" cy="863600"/>
          </a:xfrm>
          <a:custGeom>
            <a:avLst/>
            <a:gdLst/>
            <a:ahLst/>
            <a:cxnLst/>
            <a:rect l="l" t="t" r="r" b="b"/>
            <a:pathLst>
              <a:path w="3759200" h="863600">
                <a:moveTo>
                  <a:pt x="101603" y="0"/>
                </a:moveTo>
                <a:lnTo>
                  <a:pt x="3657597" y="0"/>
                </a:lnTo>
                <a:cubicBezTo>
                  <a:pt x="3713711" y="0"/>
                  <a:pt x="3759200" y="45489"/>
                  <a:pt x="3759200" y="101603"/>
                </a:cubicBezTo>
                <a:lnTo>
                  <a:pt x="3759200" y="761997"/>
                </a:lnTo>
                <a:cubicBezTo>
                  <a:pt x="3759200" y="818111"/>
                  <a:pt x="3713711" y="863600"/>
                  <a:pt x="3657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8" name="Text 16"/>
          <p:cNvSpPr/>
          <p:nvPr/>
        </p:nvSpPr>
        <p:spPr>
          <a:xfrm>
            <a:off x="4318000" y="4368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🎯 Ciblage Précis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30700" y="4724400"/>
            <a:ext cx="353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 analyse les données financières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78800" y="4216400"/>
            <a:ext cx="3759200" cy="863600"/>
          </a:xfrm>
          <a:custGeom>
            <a:avLst/>
            <a:gdLst/>
            <a:ahLst/>
            <a:cxnLst/>
            <a:rect l="l" t="t" r="r" b="b"/>
            <a:pathLst>
              <a:path w="3759200" h="863600">
                <a:moveTo>
                  <a:pt x="101603" y="0"/>
                </a:moveTo>
                <a:lnTo>
                  <a:pt x="3657597" y="0"/>
                </a:lnTo>
                <a:cubicBezTo>
                  <a:pt x="3713711" y="0"/>
                  <a:pt x="3759200" y="45489"/>
                  <a:pt x="3759200" y="101603"/>
                </a:cubicBezTo>
                <a:lnTo>
                  <a:pt x="3759200" y="761997"/>
                </a:lnTo>
                <a:cubicBezTo>
                  <a:pt x="3759200" y="818111"/>
                  <a:pt x="3713711" y="863600"/>
                  <a:pt x="3657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21" name="Text 19"/>
          <p:cNvSpPr/>
          <p:nvPr/>
        </p:nvSpPr>
        <p:spPr>
          <a:xfrm>
            <a:off x="8280400" y="43688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⚡ Déploiement Rapide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293100" y="4724400"/>
            <a:ext cx="353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Attaques simultanées automatisées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 &amp; Pratique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8636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🎬 Démonstration Live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5240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888B8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Création d'un Deepfake Vocal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23504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196850" y="2235045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5200" y="2336645"/>
            <a:ext cx="383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d'un échantillon vocal (5-10s)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294624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8" name="Text 6"/>
          <p:cNvSpPr/>
          <p:nvPr/>
        </p:nvSpPr>
        <p:spPr>
          <a:xfrm>
            <a:off x="196850" y="2946245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5200" y="3047845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Saisie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du texte à synthétiser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54000" y="365744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1" name="Text 9"/>
          <p:cNvSpPr/>
          <p:nvPr/>
        </p:nvSpPr>
        <p:spPr>
          <a:xfrm>
            <a:off x="196850" y="3657445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5200" y="3759045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Génération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audio en ~15 secondes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436864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4" name="Text 12"/>
          <p:cNvSpPr/>
          <p:nvPr/>
        </p:nvSpPr>
        <p:spPr>
          <a:xfrm>
            <a:off x="196850" y="4368645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" y="4470245"/>
            <a:ext cx="374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Comparaison</a:t>
            </a:r>
            <a:r>
              <a:rPr lang="en-US" sz="16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: original vs. deepfake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54000" y="5181445"/>
            <a:ext cx="0" cy="812800"/>
          </a:xfrm>
          <a:prstGeom prst="line">
            <a:avLst/>
          </a:prstGeom>
          <a:noFill/>
          <a:ln w="50800">
            <a:solidFill>
              <a:srgbClr val="F0B1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fr-BJ"/>
          </a:p>
        </p:txBody>
      </p:sp>
      <p:sp>
        <p:nvSpPr>
          <p:cNvPr id="17" name="Shape 15"/>
          <p:cNvSpPr/>
          <p:nvPr/>
        </p:nvSpPr>
        <p:spPr>
          <a:xfrm>
            <a:off x="254000" y="5181445"/>
            <a:ext cx="5384800" cy="812800"/>
          </a:xfrm>
          <a:custGeom>
            <a:avLst/>
            <a:gdLst/>
            <a:ahLst/>
            <a:cxnLst/>
            <a:rect l="l" t="t" r="r" b="b"/>
            <a:pathLst>
              <a:path w="5384800" h="812800">
                <a:moveTo>
                  <a:pt x="0" y="0"/>
                </a:moveTo>
                <a:lnTo>
                  <a:pt x="5334000" y="0"/>
                </a:lnTo>
                <a:cubicBezTo>
                  <a:pt x="5362037" y="0"/>
                  <a:pt x="5384800" y="22763"/>
                  <a:pt x="5384800" y="50800"/>
                </a:cubicBezTo>
                <a:lnTo>
                  <a:pt x="5384800" y="762000"/>
                </a:lnTo>
                <a:cubicBezTo>
                  <a:pt x="5384800" y="790037"/>
                  <a:pt x="5362037" y="812800"/>
                  <a:pt x="5334000" y="812800"/>
                </a:cubicBez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FEFCE8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8" name="Text 16"/>
          <p:cNvSpPr/>
          <p:nvPr/>
        </p:nvSpPr>
        <p:spPr>
          <a:xfrm>
            <a:off x="457200" y="5333845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⚠️ Avertissement éthique :</a:t>
            </a: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Cette démo est à but pédagogique uniquement.</a:t>
            </a:r>
            <a:endParaRPr lang="en-US" sz="1600" dirty="0"/>
          </a:p>
        </p:txBody>
      </p:sp>
      <p:pic>
        <p:nvPicPr>
          <p:cNvPr id="19" name="Image 0" descr="https://kimi-web-img.moonshot.cn/img/simg.baai.ac.cn/def1161b7e4407fcfe2b5f5e1c366b9572f29f23.png"/>
          <p:cNvPicPr>
            <a:picLocks noChangeAspect="1"/>
          </p:cNvPicPr>
          <p:nvPr/>
        </p:nvPicPr>
        <p:blipFill>
          <a:blip r:embed="rId3"/>
          <a:srcRect t="8117" b="8117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1295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✍️ Exercice Pratique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0500" y="1955800"/>
            <a:ext cx="1181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888B8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Analyse d'un Email Phishing Généré par IA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616200"/>
            <a:ext cx="5689600" cy="2946400"/>
          </a:xfrm>
          <a:custGeom>
            <a:avLst/>
            <a:gdLst/>
            <a:ahLst/>
            <a:cxnLst/>
            <a:rect l="l" t="t" r="r" b="b"/>
            <a:pathLst>
              <a:path w="5689600" h="29464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844808"/>
                </a:lnTo>
                <a:cubicBezTo>
                  <a:pt x="5689600" y="2900916"/>
                  <a:pt x="5644116" y="2946400"/>
                  <a:pt x="55880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558800" y="3124361"/>
            <a:ext cx="519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📧 Mise en situation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8800" y="3632361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Vous recevez un email apparemment de votre DSI demandant une action urgente...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8800" y="4343561"/>
            <a:ext cx="5080000" cy="711200"/>
          </a:xfrm>
          <a:custGeom>
            <a:avLst/>
            <a:gdLst/>
            <a:ahLst/>
            <a:cxnLst/>
            <a:rect l="l" t="t" r="r" b="b"/>
            <a:pathLst>
              <a:path w="5080000" h="711200">
                <a:moveTo>
                  <a:pt x="50801" y="0"/>
                </a:moveTo>
                <a:lnTo>
                  <a:pt x="5029199" y="0"/>
                </a:lnTo>
                <a:cubicBezTo>
                  <a:pt x="5057256" y="0"/>
                  <a:pt x="5080000" y="22744"/>
                  <a:pt x="5080000" y="50801"/>
                </a:cubicBezTo>
                <a:lnTo>
                  <a:pt x="5080000" y="660399"/>
                </a:lnTo>
                <a:cubicBezTo>
                  <a:pt x="5080000" y="688456"/>
                  <a:pt x="5057256" y="711200"/>
                  <a:pt x="50291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88B8D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8" name="Text 6"/>
          <p:cNvSpPr/>
          <p:nvPr/>
        </p:nvSpPr>
        <p:spPr>
          <a:xfrm>
            <a:off x="711200" y="4495961"/>
            <a:ext cx="485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Objectif :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Développer un œil critique face aux communications hyper-réalistes.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8400" y="2616200"/>
            <a:ext cx="5689600" cy="2946400"/>
          </a:xfrm>
          <a:custGeom>
            <a:avLst/>
            <a:gdLst/>
            <a:ahLst/>
            <a:cxnLst/>
            <a:rect l="l" t="t" r="r" b="b"/>
            <a:pathLst>
              <a:path w="5689600" h="29464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844808"/>
                </a:lnTo>
                <a:cubicBezTo>
                  <a:pt x="5689600" y="2900916"/>
                  <a:pt x="5644116" y="2946400"/>
                  <a:pt x="55880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0" name="Text 8"/>
          <p:cNvSpPr/>
          <p:nvPr/>
        </p:nvSpPr>
        <p:spPr>
          <a:xfrm>
            <a:off x="6553200" y="2921000"/>
            <a:ext cx="519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🎯 Consignes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53200" y="3429000"/>
            <a:ext cx="51689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Travail individuel puis mise en commun (5 min + 10 min)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Identifier </a:t>
            </a:r>
            <a:r>
              <a:rPr lang="en-US" sz="1400" b="1" dirty="0">
                <a:solidFill>
                  <a:srgbClr val="4285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5+ indicateurs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phishing IA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Proposer des contre-mesures techniques et humaines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Mapper vers les vulnérabilités OWASP concernées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402205"/>
          </a:xfrm>
          <a:prstGeom prst="rect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2402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24-d2nfat18bjvh7rlj0ivg.png"/>
          <p:cNvPicPr>
            <a:picLocks noChangeAspect="1"/>
          </p:cNvPicPr>
          <p:nvPr/>
        </p:nvPicPr>
        <p:blipFill>
          <a:blip r:embed="rId3"/>
          <a:srcRect t="68" b="68"/>
          <a:stretch/>
        </p:blipFill>
        <p:spPr>
          <a:xfrm flipH="1">
            <a:off x="332105" y="0"/>
            <a:ext cx="11205845" cy="9372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772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6" name="Text 3"/>
          <p:cNvSpPr/>
          <p:nvPr/>
        </p:nvSpPr>
        <p:spPr>
          <a:xfrm>
            <a:off x="5772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614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8" name="Text 5"/>
          <p:cNvSpPr/>
          <p:nvPr/>
        </p:nvSpPr>
        <p:spPr>
          <a:xfrm>
            <a:off x="13614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8251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0" name="Text 7"/>
          <p:cNvSpPr/>
          <p:nvPr/>
        </p:nvSpPr>
        <p:spPr>
          <a:xfrm>
            <a:off x="28251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6093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2" name="Text 9"/>
          <p:cNvSpPr/>
          <p:nvPr/>
        </p:nvSpPr>
        <p:spPr>
          <a:xfrm>
            <a:off x="36093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730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4" name="Text 11"/>
          <p:cNvSpPr/>
          <p:nvPr/>
        </p:nvSpPr>
        <p:spPr>
          <a:xfrm>
            <a:off x="50730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207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6" name="Text 13"/>
          <p:cNvSpPr/>
          <p:nvPr/>
        </p:nvSpPr>
        <p:spPr>
          <a:xfrm>
            <a:off x="57207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572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8" name="Text 15"/>
          <p:cNvSpPr/>
          <p:nvPr/>
        </p:nvSpPr>
        <p:spPr>
          <a:xfrm>
            <a:off x="58572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209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20" name="Text 17"/>
          <p:cNvSpPr/>
          <p:nvPr/>
        </p:nvSpPr>
        <p:spPr>
          <a:xfrm>
            <a:off x="73209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9686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22" name="Text 19"/>
          <p:cNvSpPr/>
          <p:nvPr/>
        </p:nvSpPr>
        <p:spPr>
          <a:xfrm>
            <a:off x="79686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1051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24" name="Text 21"/>
          <p:cNvSpPr/>
          <p:nvPr/>
        </p:nvSpPr>
        <p:spPr>
          <a:xfrm>
            <a:off x="81051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9568815" y="3046095"/>
            <a:ext cx="2087880" cy="3017520"/>
          </a:xfrm>
          <a:prstGeom prst="roundRect">
            <a:avLst>
              <a:gd name="adj" fmla="val 65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26" name="Text 23"/>
          <p:cNvSpPr/>
          <p:nvPr/>
        </p:nvSpPr>
        <p:spPr>
          <a:xfrm>
            <a:off x="9568815" y="3046095"/>
            <a:ext cx="2087880" cy="3017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02165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28" name="Text 25"/>
          <p:cNvSpPr/>
          <p:nvPr/>
        </p:nvSpPr>
        <p:spPr>
          <a:xfrm>
            <a:off x="102165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353040" y="5902325"/>
            <a:ext cx="520065" cy="75565"/>
          </a:xfrm>
          <a:prstGeom prst="roundRect">
            <a:avLst>
              <a:gd name="adj" fmla="val 50000"/>
            </a:avLst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30" name="Text 27"/>
          <p:cNvSpPr/>
          <p:nvPr/>
        </p:nvSpPr>
        <p:spPr>
          <a:xfrm>
            <a:off x="10353040" y="5902325"/>
            <a:ext cx="520065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939222" y="1511232"/>
            <a:ext cx="5248275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Plan de </a:t>
            </a:r>
            <a:r>
              <a:rPr lang="en-US" sz="4000" b="1" dirty="0" err="1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Présentation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Shape 29"/>
          <p:cNvSpPr/>
          <p:nvPr/>
        </p:nvSpPr>
        <p:spPr>
          <a:xfrm>
            <a:off x="12249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33" name="Text 30"/>
          <p:cNvSpPr/>
          <p:nvPr/>
        </p:nvSpPr>
        <p:spPr>
          <a:xfrm>
            <a:off x="12249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66115" y="4509135"/>
            <a:ext cx="1910080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&amp; Contexte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3472815" y="3355975"/>
            <a:ext cx="792480" cy="792480"/>
          </a:xfrm>
          <a:prstGeom prst="ellipse">
            <a:avLst/>
          </a:prstGeom>
          <a:solidFill>
            <a:srgbClr val="232323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36" name="Text 33"/>
          <p:cNvSpPr/>
          <p:nvPr/>
        </p:nvSpPr>
        <p:spPr>
          <a:xfrm>
            <a:off x="3472815" y="3355975"/>
            <a:ext cx="792480" cy="79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2914015" y="4509135"/>
            <a:ext cx="1910080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Phishing Assisté par IA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5661025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111750" y="4509135"/>
            <a:ext cx="1998345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Deepfakes &amp; Agents Autonomes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7906385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09815" y="4509135"/>
            <a:ext cx="1910080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 Réels &amp; Menaces Avancées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152380" y="3525520"/>
            <a:ext cx="9023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657715" y="4509135"/>
            <a:ext cx="1910080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 &amp; Pratique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1041561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🔍 Corrigé : Indicateurs de Phishing IA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1803561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4" name="Shape 2"/>
          <p:cNvSpPr/>
          <p:nvPr/>
        </p:nvSpPr>
        <p:spPr>
          <a:xfrm>
            <a:off x="508000" y="2108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7434" y="0"/>
                  <a:pt x="112792" y="3215"/>
                  <a:pt x="115570" y="8334"/>
                </a:cubicBezTo>
                <a:lnTo>
                  <a:pt x="201295" y="167084"/>
                </a:lnTo>
                <a:cubicBezTo>
                  <a:pt x="203954" y="172006"/>
                  <a:pt x="203835" y="177959"/>
                  <a:pt x="200978" y="182761"/>
                </a:cubicBezTo>
                <a:cubicBezTo>
                  <a:pt x="198120" y="187563"/>
                  <a:pt x="192921" y="190500"/>
                  <a:pt x="187325" y="190500"/>
                </a:cubicBezTo>
                <a:lnTo>
                  <a:pt x="15875" y="190500"/>
                </a:lnTo>
                <a:cubicBezTo>
                  <a:pt x="10279" y="190500"/>
                  <a:pt x="5120" y="187563"/>
                  <a:pt x="2223" y="182761"/>
                </a:cubicBezTo>
                <a:cubicBezTo>
                  <a:pt x="-675" y="177959"/>
                  <a:pt x="-754" y="172006"/>
                  <a:pt x="1905" y="167084"/>
                </a:cubicBezTo>
                <a:lnTo>
                  <a:pt x="87630" y="8334"/>
                </a:lnTo>
                <a:cubicBezTo>
                  <a:pt x="90408" y="3215"/>
                  <a:pt x="95766" y="0"/>
                  <a:pt x="101600" y="0"/>
                </a:cubicBezTo>
                <a:close/>
                <a:moveTo>
                  <a:pt x="101600" y="66675"/>
                </a:moveTo>
                <a:cubicBezTo>
                  <a:pt x="96322" y="66675"/>
                  <a:pt x="92075" y="70922"/>
                  <a:pt x="92075" y="76200"/>
                </a:cubicBezTo>
                <a:lnTo>
                  <a:pt x="92075" y="120650"/>
                </a:lnTo>
                <a:cubicBezTo>
                  <a:pt x="92075" y="125928"/>
                  <a:pt x="96322" y="130175"/>
                  <a:pt x="101600" y="130175"/>
                </a:cubicBezTo>
                <a:cubicBezTo>
                  <a:pt x="106878" y="130175"/>
                  <a:pt x="111125" y="125928"/>
                  <a:pt x="111125" y="120650"/>
                </a:cubicBezTo>
                <a:lnTo>
                  <a:pt x="111125" y="76200"/>
                </a:lnTo>
                <a:cubicBezTo>
                  <a:pt x="111125" y="70922"/>
                  <a:pt x="106878" y="66675"/>
                  <a:pt x="101600" y="66675"/>
                </a:cubicBezTo>
                <a:close/>
                <a:moveTo>
                  <a:pt x="112197" y="152400"/>
                </a:moveTo>
                <a:cubicBezTo>
                  <a:pt x="112438" y="148467"/>
                  <a:pt x="110476" y="144724"/>
                  <a:pt x="107104" y="142685"/>
                </a:cubicBezTo>
                <a:cubicBezTo>
                  <a:pt x="103732" y="140645"/>
                  <a:pt x="99507" y="140645"/>
                  <a:pt x="96135" y="142685"/>
                </a:cubicBezTo>
                <a:cubicBezTo>
                  <a:pt x="92764" y="144724"/>
                  <a:pt x="90802" y="148467"/>
                  <a:pt x="91043" y="152400"/>
                </a:cubicBezTo>
                <a:cubicBezTo>
                  <a:pt x="90802" y="156333"/>
                  <a:pt x="92764" y="160076"/>
                  <a:pt x="96135" y="162115"/>
                </a:cubicBezTo>
                <a:cubicBezTo>
                  <a:pt x="99507" y="164155"/>
                  <a:pt x="103732" y="164155"/>
                  <a:pt x="107104" y="162115"/>
                </a:cubicBezTo>
                <a:cubicBezTo>
                  <a:pt x="110476" y="160076"/>
                  <a:pt x="112438" y="156333"/>
                  <a:pt x="112197" y="15240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965200" y="1955961"/>
            <a:ext cx="407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Urgence émotionnelle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5200" y="2260761"/>
            <a:ext cx="4051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Pression temporelle pour court-circuiter la réflexion.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248400" y="1803561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8" name="Shape 6"/>
          <p:cNvSpPr/>
          <p:nvPr/>
        </p:nvSpPr>
        <p:spPr>
          <a:xfrm>
            <a:off x="6515100" y="2108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67866" y="-6350"/>
                </a:moveTo>
                <a:cubicBezTo>
                  <a:pt x="53419" y="-6350"/>
                  <a:pt x="44926" y="16788"/>
                  <a:pt x="40759" y="38100"/>
                </a:cubicBezTo>
                <a:lnTo>
                  <a:pt x="28575" y="38100"/>
                </a:lnTo>
                <a:cubicBezTo>
                  <a:pt x="23297" y="38100"/>
                  <a:pt x="19050" y="42347"/>
                  <a:pt x="19050" y="47625"/>
                </a:cubicBezTo>
                <a:cubicBezTo>
                  <a:pt x="19050" y="52903"/>
                  <a:pt x="23297" y="57150"/>
                  <a:pt x="28575" y="57150"/>
                </a:cubicBezTo>
                <a:lnTo>
                  <a:pt x="38100" y="57150"/>
                </a:lnTo>
                <a:lnTo>
                  <a:pt x="38100" y="69850"/>
                </a:lnTo>
                <a:cubicBezTo>
                  <a:pt x="38100" y="76597"/>
                  <a:pt x="39410" y="83026"/>
                  <a:pt x="41791" y="88900"/>
                </a:cubicBezTo>
                <a:lnTo>
                  <a:pt x="38100" y="88900"/>
                </a:lnTo>
                <a:lnTo>
                  <a:pt x="38100" y="88900"/>
                </a:lnTo>
                <a:lnTo>
                  <a:pt x="29964" y="88900"/>
                </a:lnTo>
                <a:cubicBezTo>
                  <a:pt x="23932" y="88900"/>
                  <a:pt x="19050" y="93782"/>
                  <a:pt x="19050" y="99814"/>
                </a:cubicBezTo>
                <a:cubicBezTo>
                  <a:pt x="19050" y="101005"/>
                  <a:pt x="19248" y="102156"/>
                  <a:pt x="19606" y="103267"/>
                </a:cubicBezTo>
                <a:lnTo>
                  <a:pt x="31075" y="137636"/>
                </a:lnTo>
                <a:cubicBezTo>
                  <a:pt x="15954" y="150654"/>
                  <a:pt x="6350" y="169902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69902"/>
                  <a:pt x="161846" y="150654"/>
                  <a:pt x="146725" y="137676"/>
                </a:cubicBezTo>
                <a:lnTo>
                  <a:pt x="158194" y="103307"/>
                </a:lnTo>
                <a:cubicBezTo>
                  <a:pt x="158552" y="102195"/>
                  <a:pt x="158750" y="101044"/>
                  <a:pt x="158750" y="99854"/>
                </a:cubicBezTo>
                <a:cubicBezTo>
                  <a:pt x="158750" y="93821"/>
                  <a:pt x="153868" y="88940"/>
                  <a:pt x="147836" y="88940"/>
                </a:cubicBezTo>
                <a:lnTo>
                  <a:pt x="139700" y="88940"/>
                </a:lnTo>
                <a:lnTo>
                  <a:pt x="139700" y="88940"/>
                </a:lnTo>
                <a:lnTo>
                  <a:pt x="136009" y="88940"/>
                </a:lnTo>
                <a:cubicBezTo>
                  <a:pt x="138390" y="83066"/>
                  <a:pt x="139700" y="76637"/>
                  <a:pt x="139700" y="69890"/>
                </a:cubicBezTo>
                <a:lnTo>
                  <a:pt x="139700" y="57190"/>
                </a:lnTo>
                <a:lnTo>
                  <a:pt x="149225" y="57190"/>
                </a:lnTo>
                <a:cubicBezTo>
                  <a:pt x="154503" y="57190"/>
                  <a:pt x="158750" y="52943"/>
                  <a:pt x="158750" y="47665"/>
                </a:cubicBezTo>
                <a:cubicBezTo>
                  <a:pt x="158750" y="42386"/>
                  <a:pt x="154503" y="38140"/>
                  <a:pt x="149225" y="38140"/>
                </a:cubicBezTo>
                <a:lnTo>
                  <a:pt x="137041" y="38140"/>
                </a:lnTo>
                <a:cubicBezTo>
                  <a:pt x="132913" y="16827"/>
                  <a:pt x="124381" y="-6310"/>
                  <a:pt x="109934" y="-6310"/>
                </a:cubicBezTo>
                <a:cubicBezTo>
                  <a:pt x="106124" y="-6310"/>
                  <a:pt x="102394" y="-4763"/>
                  <a:pt x="99020" y="-3056"/>
                </a:cubicBezTo>
                <a:cubicBezTo>
                  <a:pt x="95766" y="-1429"/>
                  <a:pt x="91718" y="40"/>
                  <a:pt x="88900" y="40"/>
                </a:cubicBezTo>
                <a:cubicBezTo>
                  <a:pt x="86082" y="40"/>
                  <a:pt x="82034" y="-1429"/>
                  <a:pt x="78780" y="-3056"/>
                </a:cubicBezTo>
                <a:cubicBezTo>
                  <a:pt x="75406" y="-4802"/>
                  <a:pt x="71676" y="-6350"/>
                  <a:pt x="67866" y="-6350"/>
                </a:cubicBezTo>
                <a:close/>
                <a:moveTo>
                  <a:pt x="105053" y="185896"/>
                </a:moveTo>
                <a:lnTo>
                  <a:pt x="95210" y="157758"/>
                </a:lnTo>
                <a:lnTo>
                  <a:pt x="106283" y="144859"/>
                </a:lnTo>
                <a:cubicBezTo>
                  <a:pt x="107355" y="143589"/>
                  <a:pt x="107950" y="142002"/>
                  <a:pt x="107950" y="140335"/>
                </a:cubicBezTo>
                <a:cubicBezTo>
                  <a:pt x="107950" y="136485"/>
                  <a:pt x="104854" y="133390"/>
                  <a:pt x="101005" y="133390"/>
                </a:cubicBezTo>
                <a:lnTo>
                  <a:pt x="76795" y="133390"/>
                </a:lnTo>
                <a:cubicBezTo>
                  <a:pt x="72946" y="133390"/>
                  <a:pt x="69850" y="136485"/>
                  <a:pt x="69850" y="140335"/>
                </a:cubicBezTo>
                <a:cubicBezTo>
                  <a:pt x="69850" y="142002"/>
                  <a:pt x="70445" y="143589"/>
                  <a:pt x="71517" y="144859"/>
                </a:cubicBezTo>
                <a:lnTo>
                  <a:pt x="82590" y="157758"/>
                </a:lnTo>
                <a:lnTo>
                  <a:pt x="72747" y="185896"/>
                </a:lnTo>
                <a:lnTo>
                  <a:pt x="50125" y="114300"/>
                </a:lnTo>
                <a:lnTo>
                  <a:pt x="64294" y="114300"/>
                </a:lnTo>
                <a:cubicBezTo>
                  <a:pt x="71596" y="118348"/>
                  <a:pt x="79970" y="120650"/>
                  <a:pt x="88900" y="120650"/>
                </a:cubicBezTo>
                <a:cubicBezTo>
                  <a:pt x="97830" y="120650"/>
                  <a:pt x="106204" y="118348"/>
                  <a:pt x="113506" y="114300"/>
                </a:cubicBezTo>
                <a:lnTo>
                  <a:pt x="127675" y="114300"/>
                </a:lnTo>
                <a:lnTo>
                  <a:pt x="105053" y="185896"/>
                </a:lnTo>
                <a:close/>
                <a:moveTo>
                  <a:pt x="88900" y="101600"/>
                </a:moveTo>
                <a:cubicBezTo>
                  <a:pt x="75128" y="101600"/>
                  <a:pt x="63421" y="92829"/>
                  <a:pt x="59015" y="80566"/>
                </a:cubicBezTo>
                <a:cubicBezTo>
                  <a:pt x="61277" y="81836"/>
                  <a:pt x="63897" y="82550"/>
                  <a:pt x="66675" y="82550"/>
                </a:cubicBezTo>
                <a:lnTo>
                  <a:pt x="71596" y="82550"/>
                </a:lnTo>
                <a:cubicBezTo>
                  <a:pt x="78145" y="82550"/>
                  <a:pt x="83939" y="78343"/>
                  <a:pt x="86003" y="72152"/>
                </a:cubicBezTo>
                <a:cubicBezTo>
                  <a:pt x="86916" y="69374"/>
                  <a:pt x="90845" y="69374"/>
                  <a:pt x="91757" y="72152"/>
                </a:cubicBezTo>
                <a:cubicBezTo>
                  <a:pt x="93821" y="78343"/>
                  <a:pt x="99655" y="82550"/>
                  <a:pt x="106164" y="82550"/>
                </a:cubicBezTo>
                <a:lnTo>
                  <a:pt x="111085" y="82550"/>
                </a:lnTo>
                <a:cubicBezTo>
                  <a:pt x="113863" y="82550"/>
                  <a:pt x="116483" y="81836"/>
                  <a:pt x="118745" y="80566"/>
                </a:cubicBezTo>
                <a:cubicBezTo>
                  <a:pt x="114340" y="92829"/>
                  <a:pt x="102632" y="101600"/>
                  <a:pt x="88860" y="10160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9" name="Text 7"/>
          <p:cNvSpPr/>
          <p:nvPr/>
        </p:nvSpPr>
        <p:spPr>
          <a:xfrm>
            <a:off x="6959600" y="1955961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Personnalisation excessive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959600" y="2260761"/>
            <a:ext cx="339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Détails précis obtenus via OSINT (LinkedIn).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2819400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2" name="Shape 10"/>
          <p:cNvSpPr/>
          <p:nvPr/>
        </p:nvSpPr>
        <p:spPr>
          <a:xfrm>
            <a:off x="495300" y="3124045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47625" y="12700"/>
                </a:moveTo>
                <a:cubicBezTo>
                  <a:pt x="28337" y="12700"/>
                  <a:pt x="12700" y="28337"/>
                  <a:pt x="12700" y="47625"/>
                </a:cubicBezTo>
                <a:lnTo>
                  <a:pt x="12700" y="114300"/>
                </a:lnTo>
                <a:cubicBezTo>
                  <a:pt x="12700" y="121325"/>
                  <a:pt x="18375" y="127000"/>
                  <a:pt x="25400" y="127000"/>
                </a:cubicBezTo>
                <a:cubicBezTo>
                  <a:pt x="32425" y="127000"/>
                  <a:pt x="38100" y="121325"/>
                  <a:pt x="38100" y="114300"/>
                </a:cubicBezTo>
                <a:lnTo>
                  <a:pt x="38100" y="88900"/>
                </a:lnTo>
                <a:lnTo>
                  <a:pt x="63500" y="88900"/>
                </a:lnTo>
                <a:lnTo>
                  <a:pt x="63500" y="114300"/>
                </a:lnTo>
                <a:cubicBezTo>
                  <a:pt x="63500" y="121325"/>
                  <a:pt x="69175" y="127000"/>
                  <a:pt x="76200" y="127000"/>
                </a:cubicBezTo>
                <a:cubicBezTo>
                  <a:pt x="83225" y="127000"/>
                  <a:pt x="88900" y="121325"/>
                  <a:pt x="88900" y="114300"/>
                </a:cubicBezTo>
                <a:lnTo>
                  <a:pt x="88900" y="47625"/>
                </a:lnTo>
                <a:cubicBezTo>
                  <a:pt x="88900" y="28337"/>
                  <a:pt x="73263" y="12700"/>
                  <a:pt x="53975" y="12700"/>
                </a:cubicBezTo>
                <a:lnTo>
                  <a:pt x="47625" y="12700"/>
                </a:lnTo>
                <a:close/>
                <a:moveTo>
                  <a:pt x="63500" y="63500"/>
                </a:moveTo>
                <a:lnTo>
                  <a:pt x="38100" y="63500"/>
                </a:lnTo>
                <a:lnTo>
                  <a:pt x="38100" y="47625"/>
                </a:lnTo>
                <a:cubicBezTo>
                  <a:pt x="38100" y="42347"/>
                  <a:pt x="42347" y="38100"/>
                  <a:pt x="47625" y="38100"/>
                </a:cubicBezTo>
                <a:lnTo>
                  <a:pt x="53975" y="38100"/>
                </a:lnTo>
                <a:cubicBezTo>
                  <a:pt x="59253" y="38100"/>
                  <a:pt x="63500" y="42347"/>
                  <a:pt x="63500" y="47625"/>
                </a:cubicBezTo>
                <a:lnTo>
                  <a:pt x="63500" y="63500"/>
                </a:lnTo>
                <a:close/>
                <a:moveTo>
                  <a:pt x="120650" y="12700"/>
                </a:moveTo>
                <a:cubicBezTo>
                  <a:pt x="113625" y="12700"/>
                  <a:pt x="107950" y="18375"/>
                  <a:pt x="107950" y="25400"/>
                </a:cubicBezTo>
                <a:lnTo>
                  <a:pt x="107950" y="114300"/>
                </a:lnTo>
                <a:cubicBezTo>
                  <a:pt x="107950" y="121325"/>
                  <a:pt x="113625" y="127000"/>
                  <a:pt x="120650" y="127000"/>
                </a:cubicBezTo>
                <a:lnTo>
                  <a:pt x="149225" y="127000"/>
                </a:lnTo>
                <a:cubicBezTo>
                  <a:pt x="168513" y="127000"/>
                  <a:pt x="184150" y="111363"/>
                  <a:pt x="184150" y="92075"/>
                </a:cubicBezTo>
                <a:cubicBezTo>
                  <a:pt x="184150" y="82709"/>
                  <a:pt x="180459" y="74216"/>
                  <a:pt x="174466" y="67945"/>
                </a:cubicBezTo>
                <a:cubicBezTo>
                  <a:pt x="178554" y="62230"/>
                  <a:pt x="180975" y="55205"/>
                  <a:pt x="180975" y="47625"/>
                </a:cubicBezTo>
                <a:cubicBezTo>
                  <a:pt x="180975" y="28337"/>
                  <a:pt x="165338" y="12700"/>
                  <a:pt x="146050" y="12700"/>
                </a:cubicBezTo>
                <a:lnTo>
                  <a:pt x="120650" y="12700"/>
                </a:lnTo>
                <a:close/>
                <a:moveTo>
                  <a:pt x="146050" y="57150"/>
                </a:moveTo>
                <a:lnTo>
                  <a:pt x="133350" y="57150"/>
                </a:lnTo>
                <a:lnTo>
                  <a:pt x="133350" y="38100"/>
                </a:lnTo>
                <a:lnTo>
                  <a:pt x="146050" y="38100"/>
                </a:lnTo>
                <a:cubicBezTo>
                  <a:pt x="151328" y="38100"/>
                  <a:pt x="155575" y="42347"/>
                  <a:pt x="155575" y="47625"/>
                </a:cubicBezTo>
                <a:cubicBezTo>
                  <a:pt x="155575" y="52903"/>
                  <a:pt x="151328" y="57150"/>
                  <a:pt x="146050" y="57150"/>
                </a:cubicBezTo>
                <a:close/>
                <a:moveTo>
                  <a:pt x="133350" y="101600"/>
                </a:moveTo>
                <a:lnTo>
                  <a:pt x="133350" y="82550"/>
                </a:lnTo>
                <a:lnTo>
                  <a:pt x="149225" y="82550"/>
                </a:lnTo>
                <a:cubicBezTo>
                  <a:pt x="154503" y="82550"/>
                  <a:pt x="158750" y="86797"/>
                  <a:pt x="158750" y="92075"/>
                </a:cubicBezTo>
                <a:cubicBezTo>
                  <a:pt x="158750" y="97353"/>
                  <a:pt x="154503" y="101600"/>
                  <a:pt x="149225" y="101600"/>
                </a:cubicBezTo>
                <a:lnTo>
                  <a:pt x="133350" y="101600"/>
                </a:lnTo>
                <a:close/>
                <a:moveTo>
                  <a:pt x="225822" y="134938"/>
                </a:moveTo>
                <a:cubicBezTo>
                  <a:pt x="230188" y="129461"/>
                  <a:pt x="229314" y="121483"/>
                  <a:pt x="223838" y="117078"/>
                </a:cubicBezTo>
                <a:cubicBezTo>
                  <a:pt x="218361" y="112673"/>
                  <a:pt x="210383" y="113586"/>
                  <a:pt x="205978" y="119063"/>
                </a:cubicBezTo>
                <a:lnTo>
                  <a:pt x="164028" y="171490"/>
                </a:lnTo>
                <a:lnTo>
                  <a:pt x="148669" y="156131"/>
                </a:lnTo>
                <a:cubicBezTo>
                  <a:pt x="143708" y="151170"/>
                  <a:pt x="135652" y="151170"/>
                  <a:pt x="130691" y="156131"/>
                </a:cubicBezTo>
                <a:cubicBezTo>
                  <a:pt x="125730" y="161092"/>
                  <a:pt x="125730" y="169148"/>
                  <a:pt x="130691" y="174109"/>
                </a:cubicBezTo>
                <a:lnTo>
                  <a:pt x="156091" y="199509"/>
                </a:lnTo>
                <a:cubicBezTo>
                  <a:pt x="158631" y="202049"/>
                  <a:pt x="162163" y="203398"/>
                  <a:pt x="165775" y="203200"/>
                </a:cubicBezTo>
                <a:cubicBezTo>
                  <a:pt x="169386" y="203002"/>
                  <a:pt x="172720" y="201255"/>
                  <a:pt x="174982" y="198438"/>
                </a:cubicBezTo>
                <a:lnTo>
                  <a:pt x="225822" y="134938"/>
                </a:ln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3" name="Text 11"/>
          <p:cNvSpPr/>
          <p:nvPr/>
        </p:nvSpPr>
        <p:spPr>
          <a:xfrm>
            <a:off x="965200" y="2971800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Ton/style parfait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" y="3276600"/>
            <a:ext cx="322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Zéro faute, ton professionnel impeccable.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48400" y="2819400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6" name="Shape 14"/>
          <p:cNvSpPr/>
          <p:nvPr/>
        </p:nvSpPr>
        <p:spPr>
          <a:xfrm>
            <a:off x="6502400" y="312404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69850"/>
                </a:moveTo>
                <a:cubicBezTo>
                  <a:pt x="94575" y="69850"/>
                  <a:pt x="88900" y="75525"/>
                  <a:pt x="88900" y="82550"/>
                </a:cubicBezTo>
                <a:cubicBezTo>
                  <a:pt x="88900" y="87828"/>
                  <a:pt x="84653" y="92075"/>
                  <a:pt x="79375" y="92075"/>
                </a:cubicBezTo>
                <a:cubicBezTo>
                  <a:pt x="74097" y="92075"/>
                  <a:pt x="69850" y="87828"/>
                  <a:pt x="69850" y="82550"/>
                </a:cubicBezTo>
                <a:cubicBezTo>
                  <a:pt x="69850" y="65008"/>
                  <a:pt x="84058" y="50800"/>
                  <a:pt x="101600" y="50800"/>
                </a:cubicBezTo>
                <a:cubicBezTo>
                  <a:pt x="119142" y="50800"/>
                  <a:pt x="133350" y="65008"/>
                  <a:pt x="133350" y="82550"/>
                </a:cubicBezTo>
                <a:cubicBezTo>
                  <a:pt x="133350" y="101283"/>
                  <a:pt x="119063" y="109220"/>
                  <a:pt x="111125" y="112117"/>
                </a:cubicBezTo>
                <a:lnTo>
                  <a:pt x="111125" y="113625"/>
                </a:lnTo>
                <a:cubicBezTo>
                  <a:pt x="111125" y="118904"/>
                  <a:pt x="106878" y="123150"/>
                  <a:pt x="101600" y="123150"/>
                </a:cubicBezTo>
                <a:cubicBezTo>
                  <a:pt x="96322" y="123150"/>
                  <a:pt x="92075" y="118904"/>
                  <a:pt x="92075" y="113625"/>
                </a:cubicBezTo>
                <a:lnTo>
                  <a:pt x="92075" y="110411"/>
                </a:lnTo>
                <a:cubicBezTo>
                  <a:pt x="92075" y="102275"/>
                  <a:pt x="97949" y="96441"/>
                  <a:pt x="104021" y="94456"/>
                </a:cubicBezTo>
                <a:cubicBezTo>
                  <a:pt x="106561" y="93623"/>
                  <a:pt x="109260" y="92273"/>
                  <a:pt x="111244" y="90368"/>
                </a:cubicBezTo>
                <a:cubicBezTo>
                  <a:pt x="112951" y="88702"/>
                  <a:pt x="114300" y="86400"/>
                  <a:pt x="114300" y="82590"/>
                </a:cubicBezTo>
                <a:cubicBezTo>
                  <a:pt x="114300" y="75565"/>
                  <a:pt x="108625" y="69890"/>
                  <a:pt x="101600" y="69890"/>
                </a:cubicBezTo>
                <a:close/>
                <a:moveTo>
                  <a:pt x="88900" y="146050"/>
                </a:moveTo>
                <a:cubicBezTo>
                  <a:pt x="88900" y="139041"/>
                  <a:pt x="94591" y="133350"/>
                  <a:pt x="101600" y="133350"/>
                </a:cubicBezTo>
                <a:cubicBezTo>
                  <a:pt x="108609" y="133350"/>
                  <a:pt x="114300" y="139041"/>
                  <a:pt x="114300" y="146050"/>
                </a:cubicBezTo>
                <a:cubicBezTo>
                  <a:pt x="114300" y="153059"/>
                  <a:pt x="108609" y="158750"/>
                  <a:pt x="101600" y="158750"/>
                </a:cubicBezTo>
                <a:cubicBezTo>
                  <a:pt x="94591" y="158750"/>
                  <a:pt x="88900" y="153059"/>
                  <a:pt x="88900" y="14605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7" name="Text 15"/>
          <p:cNvSpPr/>
          <p:nvPr/>
        </p:nvSpPr>
        <p:spPr>
          <a:xfrm>
            <a:off x="6959600" y="2971800"/>
            <a:ext cx="405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Demande inhabituelle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59600" y="3276600"/>
            <a:ext cx="4025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hors processus normal (ex: virement urgent).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54000" y="3835239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20" name="Shape 18"/>
          <p:cNvSpPr/>
          <p:nvPr/>
        </p:nvSpPr>
        <p:spPr>
          <a:xfrm>
            <a:off x="495300" y="413989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21" name="Text 19"/>
          <p:cNvSpPr/>
          <p:nvPr/>
        </p:nvSpPr>
        <p:spPr>
          <a:xfrm>
            <a:off x="965200" y="3987639"/>
            <a:ext cx="337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Liens raccourcis/suspects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65200" y="4292439"/>
            <a:ext cx="3352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bit.ly, tinyurl masquant la vraie destination.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48400" y="3835239"/>
            <a:ext cx="5689600" cy="812800"/>
          </a:xfrm>
          <a:custGeom>
            <a:avLst/>
            <a:gdLst/>
            <a:ahLst/>
            <a:cxnLst/>
            <a:rect l="l" t="t" r="r" b="b"/>
            <a:pathLst>
              <a:path w="5689600" h="8128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711200"/>
                </a:lnTo>
                <a:cubicBezTo>
                  <a:pt x="5689600" y="767275"/>
                  <a:pt x="5644075" y="812800"/>
                  <a:pt x="5588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24" name="Shape 22"/>
          <p:cNvSpPr/>
          <p:nvPr/>
        </p:nvSpPr>
        <p:spPr>
          <a:xfrm>
            <a:off x="6489700" y="413989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13454"/>
                </a:moveTo>
                <a:lnTo>
                  <a:pt x="38259" y="69771"/>
                </a:lnTo>
                <a:lnTo>
                  <a:pt x="101005" y="116284"/>
                </a:lnTo>
                <a:cubicBezTo>
                  <a:pt x="103108" y="117832"/>
                  <a:pt x="105450" y="119023"/>
                  <a:pt x="107950" y="119737"/>
                </a:cubicBezTo>
                <a:lnTo>
                  <a:pt x="107950" y="184150"/>
                </a:lnTo>
                <a:cubicBezTo>
                  <a:pt x="107950" y="186333"/>
                  <a:pt x="108148" y="188436"/>
                  <a:pt x="108466" y="190500"/>
                </a:cubicBezTo>
                <a:lnTo>
                  <a:pt x="38100" y="190500"/>
                </a:lnTo>
                <a:cubicBezTo>
                  <a:pt x="24090" y="190500"/>
                  <a:pt x="12700" y="179110"/>
                  <a:pt x="12700" y="165100"/>
                </a:cubicBezTo>
                <a:lnTo>
                  <a:pt x="12700" y="69890"/>
                </a:lnTo>
                <a:cubicBezTo>
                  <a:pt x="12700" y="61833"/>
                  <a:pt x="16510" y="54253"/>
                  <a:pt x="22979" y="49490"/>
                </a:cubicBezTo>
                <a:lnTo>
                  <a:pt x="101005" y="-8334"/>
                </a:lnTo>
                <a:cubicBezTo>
                  <a:pt x="104854" y="-11192"/>
                  <a:pt x="109498" y="-12700"/>
                  <a:pt x="114300" y="-12700"/>
                </a:cubicBezTo>
                <a:cubicBezTo>
                  <a:pt x="119102" y="-12700"/>
                  <a:pt x="123746" y="-11152"/>
                  <a:pt x="127595" y="-8334"/>
                </a:cubicBezTo>
                <a:lnTo>
                  <a:pt x="205621" y="49490"/>
                </a:lnTo>
                <a:cubicBezTo>
                  <a:pt x="208478" y="51594"/>
                  <a:pt x="210820" y="54253"/>
                  <a:pt x="212527" y="57269"/>
                </a:cubicBezTo>
                <a:cubicBezTo>
                  <a:pt x="211534" y="57190"/>
                  <a:pt x="210542" y="57150"/>
                  <a:pt x="209550" y="57150"/>
                </a:cubicBezTo>
                <a:lnTo>
                  <a:pt x="173276" y="57150"/>
                </a:lnTo>
                <a:lnTo>
                  <a:pt x="114300" y="13454"/>
                </a:lnTo>
                <a:close/>
                <a:moveTo>
                  <a:pt x="127000" y="95250"/>
                </a:moveTo>
                <a:cubicBezTo>
                  <a:pt x="127000" y="84733"/>
                  <a:pt x="135533" y="76200"/>
                  <a:pt x="146050" y="76200"/>
                </a:cubicBezTo>
                <a:lnTo>
                  <a:pt x="209550" y="76200"/>
                </a:lnTo>
                <a:cubicBezTo>
                  <a:pt x="220067" y="76200"/>
                  <a:pt x="228600" y="84733"/>
                  <a:pt x="228600" y="95250"/>
                </a:cubicBezTo>
                <a:lnTo>
                  <a:pt x="228600" y="184150"/>
                </a:lnTo>
                <a:cubicBezTo>
                  <a:pt x="228600" y="194667"/>
                  <a:pt x="220067" y="203200"/>
                  <a:pt x="209550" y="203200"/>
                </a:cubicBezTo>
                <a:lnTo>
                  <a:pt x="146050" y="203200"/>
                </a:lnTo>
                <a:cubicBezTo>
                  <a:pt x="135533" y="203200"/>
                  <a:pt x="127000" y="194667"/>
                  <a:pt x="127000" y="184150"/>
                </a:cubicBezTo>
                <a:lnTo>
                  <a:pt x="127000" y="95250"/>
                </a:lnTo>
                <a:close/>
                <a:moveTo>
                  <a:pt x="158750" y="101600"/>
                </a:moveTo>
                <a:cubicBezTo>
                  <a:pt x="153472" y="101600"/>
                  <a:pt x="149225" y="105847"/>
                  <a:pt x="149225" y="111125"/>
                </a:cubicBezTo>
                <a:cubicBezTo>
                  <a:pt x="149225" y="116403"/>
                  <a:pt x="153472" y="120650"/>
                  <a:pt x="158750" y="120650"/>
                </a:cubicBezTo>
                <a:lnTo>
                  <a:pt x="196850" y="120650"/>
                </a:lnTo>
                <a:cubicBezTo>
                  <a:pt x="202128" y="120650"/>
                  <a:pt x="206375" y="116403"/>
                  <a:pt x="206375" y="111125"/>
                </a:cubicBezTo>
                <a:cubicBezTo>
                  <a:pt x="206375" y="105847"/>
                  <a:pt x="202128" y="101600"/>
                  <a:pt x="196850" y="101600"/>
                </a:cubicBezTo>
                <a:lnTo>
                  <a:pt x="158750" y="101600"/>
                </a:lnTo>
                <a:close/>
                <a:moveTo>
                  <a:pt x="158750" y="139700"/>
                </a:moveTo>
                <a:cubicBezTo>
                  <a:pt x="153472" y="139700"/>
                  <a:pt x="149225" y="143947"/>
                  <a:pt x="149225" y="149225"/>
                </a:cubicBezTo>
                <a:cubicBezTo>
                  <a:pt x="149225" y="154503"/>
                  <a:pt x="153472" y="158750"/>
                  <a:pt x="158750" y="158750"/>
                </a:cubicBezTo>
                <a:lnTo>
                  <a:pt x="180975" y="158750"/>
                </a:lnTo>
                <a:cubicBezTo>
                  <a:pt x="186253" y="158750"/>
                  <a:pt x="190500" y="154503"/>
                  <a:pt x="190500" y="149225"/>
                </a:cubicBezTo>
                <a:cubicBezTo>
                  <a:pt x="190500" y="143947"/>
                  <a:pt x="186253" y="139700"/>
                  <a:pt x="180975" y="139700"/>
                </a:cubicBezTo>
                <a:lnTo>
                  <a:pt x="158750" y="139700"/>
                </a:ln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25" name="Text 23"/>
          <p:cNvSpPr/>
          <p:nvPr/>
        </p:nvSpPr>
        <p:spPr>
          <a:xfrm>
            <a:off x="6959600" y="3987639"/>
            <a:ext cx="248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Headers incohérents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59600" y="4292439"/>
            <a:ext cx="2463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SPF/DKIM/DMARC non alignés.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54000" y="4952690"/>
            <a:ext cx="11684000" cy="863600"/>
          </a:xfrm>
          <a:custGeom>
            <a:avLst/>
            <a:gdLst/>
            <a:ahLst/>
            <a:cxnLst/>
            <a:rect l="l" t="t" r="r" b="b"/>
            <a:pathLst>
              <a:path w="11684000" h="8636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761997"/>
                </a:lnTo>
                <a:cubicBezTo>
                  <a:pt x="11684000" y="818111"/>
                  <a:pt x="11638511" y="863600"/>
                  <a:pt x="11582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285F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28" name="Text 26"/>
          <p:cNvSpPr/>
          <p:nvPr/>
        </p:nvSpPr>
        <p:spPr>
          <a:xfrm>
            <a:off x="355600" y="5105090"/>
            <a:ext cx="1148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Contre-mesures clés 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61950" y="5409890"/>
            <a:ext cx="1146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MFA obligatoire, formation continue, vérification out-of-band, filtrage email IA, DMARC strict.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1576" y="1244600"/>
            <a:ext cx="4749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Synthèse &amp; Points Clés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082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4" name="Shape 2"/>
          <p:cNvSpPr/>
          <p:nvPr/>
        </p:nvSpPr>
        <p:spPr>
          <a:xfrm>
            <a:off x="527050" y="2527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66688"/>
                </a:moveTo>
                <a:cubicBezTo>
                  <a:pt x="280838" y="166688"/>
                  <a:pt x="315516" y="132010"/>
                  <a:pt x="315516" y="89297"/>
                </a:cubicBezTo>
                <a:cubicBezTo>
                  <a:pt x="315516" y="46584"/>
                  <a:pt x="280838" y="11906"/>
                  <a:pt x="238125" y="11906"/>
                </a:cubicBezTo>
                <a:cubicBezTo>
                  <a:pt x="195412" y="11906"/>
                  <a:pt x="160734" y="46584"/>
                  <a:pt x="160734" y="89297"/>
                </a:cubicBezTo>
                <a:cubicBezTo>
                  <a:pt x="160734" y="132010"/>
                  <a:pt x="195412" y="166688"/>
                  <a:pt x="238125" y="166688"/>
                </a:cubicBezTo>
                <a:close/>
                <a:moveTo>
                  <a:pt x="71438" y="172641"/>
                </a:moveTo>
                <a:cubicBezTo>
                  <a:pt x="101008" y="172641"/>
                  <a:pt x="125016" y="148633"/>
                  <a:pt x="125016" y="119063"/>
                </a:cubicBezTo>
                <a:cubicBezTo>
                  <a:pt x="125016" y="89492"/>
                  <a:pt x="101008" y="65484"/>
                  <a:pt x="71438" y="65484"/>
                </a:cubicBezTo>
                <a:cubicBezTo>
                  <a:pt x="41867" y="65484"/>
                  <a:pt x="17859" y="89492"/>
                  <a:pt x="17859" y="119063"/>
                </a:cubicBezTo>
                <a:cubicBezTo>
                  <a:pt x="17859" y="148633"/>
                  <a:pt x="41867" y="172641"/>
                  <a:pt x="71437" y="172641"/>
                </a:cubicBezTo>
                <a:close/>
                <a:moveTo>
                  <a:pt x="0" y="309563"/>
                </a:moveTo>
                <a:lnTo>
                  <a:pt x="0" y="333375"/>
                </a:lnTo>
                <a:cubicBezTo>
                  <a:pt x="0" y="346546"/>
                  <a:pt x="10641" y="357188"/>
                  <a:pt x="23812" y="357188"/>
                </a:cubicBezTo>
                <a:lnTo>
                  <a:pt x="88329" y="357188"/>
                </a:lnTo>
                <a:cubicBezTo>
                  <a:pt x="85130" y="349895"/>
                  <a:pt x="83344" y="341858"/>
                  <a:pt x="83344" y="333375"/>
                </a:cubicBezTo>
                <a:lnTo>
                  <a:pt x="83344" y="321469"/>
                </a:lnTo>
                <a:cubicBezTo>
                  <a:pt x="83344" y="281880"/>
                  <a:pt x="98227" y="245715"/>
                  <a:pt x="122709" y="218331"/>
                </a:cubicBezTo>
                <a:cubicBezTo>
                  <a:pt x="114002" y="215726"/>
                  <a:pt x="104775" y="214313"/>
                  <a:pt x="95250" y="214313"/>
                </a:cubicBezTo>
                <a:cubicBezTo>
                  <a:pt x="42639" y="214313"/>
                  <a:pt x="0" y="256952"/>
                  <a:pt x="0" y="309563"/>
                </a:cubicBezTo>
                <a:close/>
                <a:moveTo>
                  <a:pt x="458391" y="119063"/>
                </a:moveTo>
                <a:cubicBezTo>
                  <a:pt x="458391" y="89492"/>
                  <a:pt x="434383" y="65484"/>
                  <a:pt x="404813" y="65484"/>
                </a:cubicBezTo>
                <a:cubicBezTo>
                  <a:pt x="375242" y="65484"/>
                  <a:pt x="351234" y="89492"/>
                  <a:pt x="351234" y="119063"/>
                </a:cubicBezTo>
                <a:cubicBezTo>
                  <a:pt x="351234" y="148633"/>
                  <a:pt x="375242" y="172641"/>
                  <a:pt x="404813" y="172641"/>
                </a:cubicBezTo>
                <a:cubicBezTo>
                  <a:pt x="434383" y="172641"/>
                  <a:pt x="458391" y="148633"/>
                  <a:pt x="458391" y="119063"/>
                </a:cubicBezTo>
                <a:close/>
                <a:moveTo>
                  <a:pt x="119063" y="321469"/>
                </a:moveTo>
                <a:lnTo>
                  <a:pt x="119063" y="333375"/>
                </a:lnTo>
                <a:cubicBezTo>
                  <a:pt x="119063" y="346546"/>
                  <a:pt x="129704" y="357188"/>
                  <a:pt x="142875" y="357188"/>
                </a:cubicBezTo>
                <a:lnTo>
                  <a:pt x="259556" y="357188"/>
                </a:lnTo>
                <a:cubicBezTo>
                  <a:pt x="254273" y="341114"/>
                  <a:pt x="254868" y="324148"/>
                  <a:pt x="267519" y="309563"/>
                </a:cubicBezTo>
                <a:cubicBezTo>
                  <a:pt x="257101" y="297507"/>
                  <a:pt x="252264" y="280020"/>
                  <a:pt x="259035" y="262458"/>
                </a:cubicBezTo>
                <a:cubicBezTo>
                  <a:pt x="263947" y="249734"/>
                  <a:pt x="270867" y="237827"/>
                  <a:pt x="279425" y="227261"/>
                </a:cubicBezTo>
                <a:cubicBezTo>
                  <a:pt x="283443" y="222349"/>
                  <a:pt x="288057" y="218554"/>
                  <a:pt x="293043" y="215801"/>
                </a:cubicBezTo>
                <a:cubicBezTo>
                  <a:pt x="276597" y="207243"/>
                  <a:pt x="257919" y="202406"/>
                  <a:pt x="238125" y="202406"/>
                </a:cubicBezTo>
                <a:cubicBezTo>
                  <a:pt x="172343" y="202406"/>
                  <a:pt x="119063" y="255687"/>
                  <a:pt x="119063" y="321469"/>
                </a:cubicBezTo>
                <a:close/>
                <a:moveTo>
                  <a:pt x="464790" y="288652"/>
                </a:moveTo>
                <a:cubicBezTo>
                  <a:pt x="469478" y="285973"/>
                  <a:pt x="471860" y="280392"/>
                  <a:pt x="469850" y="275258"/>
                </a:cubicBezTo>
                <a:cubicBezTo>
                  <a:pt x="466279" y="266030"/>
                  <a:pt x="461293" y="257324"/>
                  <a:pt x="455042" y="249659"/>
                </a:cubicBezTo>
                <a:cubicBezTo>
                  <a:pt x="451619" y="245418"/>
                  <a:pt x="445591" y="244673"/>
                  <a:pt x="440903" y="247427"/>
                </a:cubicBezTo>
                <a:cubicBezTo>
                  <a:pt x="424681" y="256803"/>
                  <a:pt x="404738" y="245343"/>
                  <a:pt x="404738" y="226516"/>
                </a:cubicBezTo>
                <a:cubicBezTo>
                  <a:pt x="404738" y="221084"/>
                  <a:pt x="401092" y="216247"/>
                  <a:pt x="395734" y="215429"/>
                </a:cubicBezTo>
                <a:cubicBezTo>
                  <a:pt x="386135" y="213940"/>
                  <a:pt x="375791" y="213940"/>
                  <a:pt x="366192" y="215429"/>
                </a:cubicBezTo>
                <a:cubicBezTo>
                  <a:pt x="360834" y="216247"/>
                  <a:pt x="357187" y="221084"/>
                  <a:pt x="357187" y="226516"/>
                </a:cubicBezTo>
                <a:cubicBezTo>
                  <a:pt x="357187" y="245269"/>
                  <a:pt x="337245" y="256803"/>
                  <a:pt x="321022" y="247427"/>
                </a:cubicBezTo>
                <a:cubicBezTo>
                  <a:pt x="316334" y="244748"/>
                  <a:pt x="310307" y="245492"/>
                  <a:pt x="306884" y="249659"/>
                </a:cubicBezTo>
                <a:cubicBezTo>
                  <a:pt x="300633" y="257324"/>
                  <a:pt x="295647" y="266030"/>
                  <a:pt x="292075" y="275258"/>
                </a:cubicBezTo>
                <a:cubicBezTo>
                  <a:pt x="290140" y="280318"/>
                  <a:pt x="292447" y="285899"/>
                  <a:pt x="297135" y="288578"/>
                </a:cubicBezTo>
                <a:cubicBezTo>
                  <a:pt x="313432" y="297954"/>
                  <a:pt x="313432" y="320948"/>
                  <a:pt x="297135" y="330398"/>
                </a:cubicBezTo>
                <a:cubicBezTo>
                  <a:pt x="292447" y="333077"/>
                  <a:pt x="290066" y="338658"/>
                  <a:pt x="292075" y="343719"/>
                </a:cubicBezTo>
                <a:cubicBezTo>
                  <a:pt x="295647" y="352946"/>
                  <a:pt x="300633" y="361652"/>
                  <a:pt x="306884" y="369317"/>
                </a:cubicBezTo>
                <a:cubicBezTo>
                  <a:pt x="310307" y="373559"/>
                  <a:pt x="316334" y="374303"/>
                  <a:pt x="321022" y="371549"/>
                </a:cubicBezTo>
                <a:cubicBezTo>
                  <a:pt x="337245" y="362173"/>
                  <a:pt x="357187" y="373707"/>
                  <a:pt x="357187" y="392460"/>
                </a:cubicBezTo>
                <a:cubicBezTo>
                  <a:pt x="357187" y="397892"/>
                  <a:pt x="360834" y="402729"/>
                  <a:pt x="366192" y="403547"/>
                </a:cubicBezTo>
                <a:cubicBezTo>
                  <a:pt x="375791" y="405036"/>
                  <a:pt x="386135" y="405036"/>
                  <a:pt x="395734" y="403547"/>
                </a:cubicBezTo>
                <a:cubicBezTo>
                  <a:pt x="401092" y="402729"/>
                  <a:pt x="404738" y="397892"/>
                  <a:pt x="404738" y="392460"/>
                </a:cubicBezTo>
                <a:cubicBezTo>
                  <a:pt x="404738" y="373707"/>
                  <a:pt x="424681" y="362173"/>
                  <a:pt x="440903" y="371549"/>
                </a:cubicBezTo>
                <a:cubicBezTo>
                  <a:pt x="445591" y="374228"/>
                  <a:pt x="451619" y="373484"/>
                  <a:pt x="455042" y="369317"/>
                </a:cubicBezTo>
                <a:cubicBezTo>
                  <a:pt x="461293" y="361652"/>
                  <a:pt x="466279" y="352946"/>
                  <a:pt x="469850" y="343719"/>
                </a:cubicBezTo>
                <a:cubicBezTo>
                  <a:pt x="471785" y="338658"/>
                  <a:pt x="469478" y="333077"/>
                  <a:pt x="464790" y="330398"/>
                </a:cubicBezTo>
                <a:cubicBezTo>
                  <a:pt x="448494" y="321022"/>
                  <a:pt x="448494" y="298028"/>
                  <a:pt x="464790" y="288578"/>
                </a:cubicBezTo>
                <a:close/>
                <a:moveTo>
                  <a:pt x="351234" y="309563"/>
                </a:moveTo>
                <a:cubicBezTo>
                  <a:pt x="351234" y="293134"/>
                  <a:pt x="364572" y="279797"/>
                  <a:pt x="381000" y="279797"/>
                </a:cubicBezTo>
                <a:cubicBezTo>
                  <a:pt x="397428" y="279797"/>
                  <a:pt x="410766" y="293134"/>
                  <a:pt x="410766" y="309563"/>
                </a:cubicBezTo>
                <a:cubicBezTo>
                  <a:pt x="410766" y="325991"/>
                  <a:pt x="397428" y="339328"/>
                  <a:pt x="381000" y="339328"/>
                </a:cubicBezTo>
                <a:cubicBezTo>
                  <a:pt x="364572" y="339328"/>
                  <a:pt x="351234" y="325991"/>
                  <a:pt x="351234" y="309563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1270000" y="2311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Démocratisation du Cybercrime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70000" y="2616200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 permet à des novices de mener des attaques sophistiquées.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248400" y="21082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8" name="Shape 6"/>
          <p:cNvSpPr/>
          <p:nvPr/>
        </p:nvSpPr>
        <p:spPr>
          <a:xfrm>
            <a:off x="6545263" y="2527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47625"/>
                </a:moveTo>
                <a:cubicBezTo>
                  <a:pt x="47625" y="47625"/>
                  <a:pt x="0" y="119063"/>
                  <a:pt x="0" y="202406"/>
                </a:cubicBezTo>
                <a:cubicBezTo>
                  <a:pt x="0" y="285750"/>
                  <a:pt x="59531" y="333375"/>
                  <a:pt x="130969" y="333375"/>
                </a:cubicBezTo>
                <a:lnTo>
                  <a:pt x="137220" y="333375"/>
                </a:lnTo>
                <a:cubicBezTo>
                  <a:pt x="155228" y="333375"/>
                  <a:pt x="171748" y="323180"/>
                  <a:pt x="179784" y="307032"/>
                </a:cubicBezTo>
                <a:lnTo>
                  <a:pt x="197048" y="272579"/>
                </a:lnTo>
                <a:cubicBezTo>
                  <a:pt x="200323" y="266030"/>
                  <a:pt x="206946" y="261938"/>
                  <a:pt x="214313" y="261938"/>
                </a:cubicBezTo>
                <a:cubicBezTo>
                  <a:pt x="221679" y="261938"/>
                  <a:pt x="228302" y="266030"/>
                  <a:pt x="231577" y="272579"/>
                </a:cubicBezTo>
                <a:lnTo>
                  <a:pt x="248841" y="307032"/>
                </a:lnTo>
                <a:cubicBezTo>
                  <a:pt x="256877" y="323180"/>
                  <a:pt x="273397" y="333375"/>
                  <a:pt x="291405" y="333375"/>
                </a:cubicBezTo>
                <a:lnTo>
                  <a:pt x="297656" y="333375"/>
                </a:lnTo>
                <a:cubicBezTo>
                  <a:pt x="369094" y="333375"/>
                  <a:pt x="428625" y="285750"/>
                  <a:pt x="428625" y="202406"/>
                </a:cubicBezTo>
                <a:cubicBezTo>
                  <a:pt x="428625" y="119063"/>
                  <a:pt x="381000" y="47625"/>
                  <a:pt x="214313" y="47625"/>
                </a:cubicBezTo>
                <a:close/>
                <a:moveTo>
                  <a:pt x="71438" y="190500"/>
                </a:moveTo>
                <a:cubicBezTo>
                  <a:pt x="71438" y="164215"/>
                  <a:pt x="92778" y="142875"/>
                  <a:pt x="119063" y="142875"/>
                </a:cubicBezTo>
                <a:cubicBezTo>
                  <a:pt x="145347" y="142875"/>
                  <a:pt x="166688" y="164215"/>
                  <a:pt x="166688" y="190500"/>
                </a:cubicBezTo>
                <a:cubicBezTo>
                  <a:pt x="166688" y="216785"/>
                  <a:pt x="145347" y="238125"/>
                  <a:pt x="119063" y="238125"/>
                </a:cubicBezTo>
                <a:cubicBezTo>
                  <a:pt x="92778" y="238125"/>
                  <a:pt x="71438" y="216785"/>
                  <a:pt x="71438" y="190500"/>
                </a:cubicBezTo>
                <a:close/>
                <a:moveTo>
                  <a:pt x="309563" y="142875"/>
                </a:moveTo>
                <a:cubicBezTo>
                  <a:pt x="335847" y="142875"/>
                  <a:pt x="357188" y="164215"/>
                  <a:pt x="357188" y="190500"/>
                </a:cubicBezTo>
                <a:cubicBezTo>
                  <a:pt x="357188" y="216785"/>
                  <a:pt x="335847" y="238125"/>
                  <a:pt x="309563" y="238125"/>
                </a:cubicBezTo>
                <a:cubicBezTo>
                  <a:pt x="283278" y="238125"/>
                  <a:pt x="261938" y="216785"/>
                  <a:pt x="261938" y="190500"/>
                </a:cubicBezTo>
                <a:cubicBezTo>
                  <a:pt x="261938" y="164215"/>
                  <a:pt x="283278" y="142875"/>
                  <a:pt x="309563" y="142875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9" name="Text 7"/>
          <p:cNvSpPr/>
          <p:nvPr/>
        </p:nvSpPr>
        <p:spPr>
          <a:xfrm>
            <a:off x="7264400" y="2311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Deepfakes Indétectables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64400" y="2616200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clonage vocal/vidéo rend la fraude par impersonnification facile.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36322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2" name="Shape 10"/>
          <p:cNvSpPr/>
          <p:nvPr/>
        </p:nvSpPr>
        <p:spPr>
          <a:xfrm>
            <a:off x="527050" y="4051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61938" y="0"/>
                </a:moveTo>
                <a:cubicBezTo>
                  <a:pt x="261938" y="-13171"/>
                  <a:pt x="251296" y="-23812"/>
                  <a:pt x="238125" y="-23812"/>
                </a:cubicBezTo>
                <a:cubicBezTo>
                  <a:pt x="224954" y="-23812"/>
                  <a:pt x="214313" y="-13171"/>
                  <a:pt x="214313" y="0"/>
                </a:cubicBezTo>
                <a:lnTo>
                  <a:pt x="214313" y="47625"/>
                </a:lnTo>
                <a:lnTo>
                  <a:pt x="142875" y="47625"/>
                </a:lnTo>
                <a:cubicBezTo>
                  <a:pt x="103436" y="47625"/>
                  <a:pt x="71438" y="79623"/>
                  <a:pt x="71438" y="119063"/>
                </a:cubicBezTo>
                <a:lnTo>
                  <a:pt x="71438" y="285750"/>
                </a:lnTo>
                <a:cubicBezTo>
                  <a:pt x="71438" y="325189"/>
                  <a:pt x="103436" y="357188"/>
                  <a:pt x="142875" y="357188"/>
                </a:cubicBezTo>
                <a:lnTo>
                  <a:pt x="333375" y="357188"/>
                </a:lnTo>
                <a:cubicBezTo>
                  <a:pt x="372814" y="357188"/>
                  <a:pt x="404813" y="325189"/>
                  <a:pt x="404813" y="285750"/>
                </a:cubicBezTo>
                <a:lnTo>
                  <a:pt x="404813" y="119063"/>
                </a:lnTo>
                <a:cubicBezTo>
                  <a:pt x="404813" y="79623"/>
                  <a:pt x="372814" y="47625"/>
                  <a:pt x="333375" y="47625"/>
                </a:cubicBezTo>
                <a:lnTo>
                  <a:pt x="261938" y="47625"/>
                </a:lnTo>
                <a:lnTo>
                  <a:pt x="261938" y="0"/>
                </a:lnTo>
                <a:close/>
                <a:moveTo>
                  <a:pt x="119063" y="273844"/>
                </a:moveTo>
                <a:cubicBezTo>
                  <a:pt x="119063" y="263947"/>
                  <a:pt x="127025" y="255984"/>
                  <a:pt x="136922" y="255984"/>
                </a:cubicBezTo>
                <a:lnTo>
                  <a:pt x="160734" y="255984"/>
                </a:lnTo>
                <a:cubicBezTo>
                  <a:pt x="170631" y="255984"/>
                  <a:pt x="178594" y="263947"/>
                  <a:pt x="178594" y="273844"/>
                </a:cubicBezTo>
                <a:cubicBezTo>
                  <a:pt x="178594" y="283741"/>
                  <a:pt x="170631" y="291703"/>
                  <a:pt x="160734" y="291703"/>
                </a:cubicBezTo>
                <a:lnTo>
                  <a:pt x="136922" y="291703"/>
                </a:lnTo>
                <a:cubicBezTo>
                  <a:pt x="127025" y="291703"/>
                  <a:pt x="119063" y="283741"/>
                  <a:pt x="119063" y="273844"/>
                </a:cubicBezTo>
                <a:close/>
                <a:moveTo>
                  <a:pt x="208359" y="273844"/>
                </a:moveTo>
                <a:cubicBezTo>
                  <a:pt x="208359" y="263947"/>
                  <a:pt x="216322" y="255984"/>
                  <a:pt x="226219" y="255984"/>
                </a:cubicBezTo>
                <a:lnTo>
                  <a:pt x="250031" y="255984"/>
                </a:lnTo>
                <a:cubicBezTo>
                  <a:pt x="259928" y="255984"/>
                  <a:pt x="267891" y="263947"/>
                  <a:pt x="267891" y="273844"/>
                </a:cubicBezTo>
                <a:cubicBezTo>
                  <a:pt x="267891" y="283741"/>
                  <a:pt x="259928" y="291703"/>
                  <a:pt x="250031" y="291703"/>
                </a:cubicBezTo>
                <a:lnTo>
                  <a:pt x="226219" y="291703"/>
                </a:lnTo>
                <a:cubicBezTo>
                  <a:pt x="216322" y="291703"/>
                  <a:pt x="208359" y="283741"/>
                  <a:pt x="208359" y="273844"/>
                </a:cubicBezTo>
                <a:close/>
                <a:moveTo>
                  <a:pt x="297656" y="273844"/>
                </a:moveTo>
                <a:cubicBezTo>
                  <a:pt x="297656" y="263947"/>
                  <a:pt x="305619" y="255984"/>
                  <a:pt x="315516" y="255984"/>
                </a:cubicBezTo>
                <a:lnTo>
                  <a:pt x="339328" y="255984"/>
                </a:lnTo>
                <a:cubicBezTo>
                  <a:pt x="349225" y="255984"/>
                  <a:pt x="357188" y="263947"/>
                  <a:pt x="357188" y="273844"/>
                </a:cubicBezTo>
                <a:cubicBezTo>
                  <a:pt x="357188" y="283741"/>
                  <a:pt x="349225" y="291703"/>
                  <a:pt x="339328" y="291703"/>
                </a:cubicBezTo>
                <a:lnTo>
                  <a:pt x="315516" y="291703"/>
                </a:lnTo>
                <a:cubicBezTo>
                  <a:pt x="305619" y="291703"/>
                  <a:pt x="297656" y="283741"/>
                  <a:pt x="297656" y="273844"/>
                </a:cubicBezTo>
                <a:close/>
                <a:moveTo>
                  <a:pt x="166688" y="130969"/>
                </a:moveTo>
                <a:cubicBezTo>
                  <a:pt x="186401" y="130969"/>
                  <a:pt x="202406" y="146974"/>
                  <a:pt x="202406" y="166688"/>
                </a:cubicBezTo>
                <a:cubicBezTo>
                  <a:pt x="202406" y="186401"/>
                  <a:pt x="186401" y="202406"/>
                  <a:pt x="166688" y="202406"/>
                </a:cubicBezTo>
                <a:cubicBezTo>
                  <a:pt x="146974" y="202406"/>
                  <a:pt x="130969" y="186401"/>
                  <a:pt x="130969" y="166688"/>
                </a:cubicBezTo>
                <a:cubicBezTo>
                  <a:pt x="130969" y="146974"/>
                  <a:pt x="146974" y="130969"/>
                  <a:pt x="166688" y="130969"/>
                </a:cubicBezTo>
                <a:close/>
                <a:moveTo>
                  <a:pt x="273844" y="166688"/>
                </a:moveTo>
                <a:cubicBezTo>
                  <a:pt x="273844" y="146974"/>
                  <a:pt x="289849" y="130969"/>
                  <a:pt x="309563" y="130969"/>
                </a:cubicBezTo>
                <a:cubicBezTo>
                  <a:pt x="329276" y="130969"/>
                  <a:pt x="345281" y="146974"/>
                  <a:pt x="345281" y="166688"/>
                </a:cubicBezTo>
                <a:cubicBezTo>
                  <a:pt x="345281" y="186401"/>
                  <a:pt x="329276" y="202406"/>
                  <a:pt x="309563" y="202406"/>
                </a:cubicBezTo>
                <a:cubicBezTo>
                  <a:pt x="289849" y="202406"/>
                  <a:pt x="273844" y="186401"/>
                  <a:pt x="273844" y="166688"/>
                </a:cubicBezTo>
                <a:close/>
                <a:moveTo>
                  <a:pt x="47625" y="166688"/>
                </a:moveTo>
                <a:cubicBezTo>
                  <a:pt x="47625" y="153516"/>
                  <a:pt x="36984" y="142875"/>
                  <a:pt x="23812" y="142875"/>
                </a:cubicBezTo>
                <a:cubicBezTo>
                  <a:pt x="10641" y="142875"/>
                  <a:pt x="0" y="153516"/>
                  <a:pt x="0" y="166688"/>
                </a:cubicBezTo>
                <a:lnTo>
                  <a:pt x="0" y="238125"/>
                </a:lnTo>
                <a:cubicBezTo>
                  <a:pt x="0" y="251296"/>
                  <a:pt x="10641" y="261938"/>
                  <a:pt x="23812" y="261938"/>
                </a:cubicBezTo>
                <a:cubicBezTo>
                  <a:pt x="36984" y="261938"/>
                  <a:pt x="47625" y="251296"/>
                  <a:pt x="47625" y="238125"/>
                </a:cubicBezTo>
                <a:lnTo>
                  <a:pt x="47625" y="166688"/>
                </a:lnTo>
                <a:close/>
                <a:moveTo>
                  <a:pt x="452438" y="142875"/>
                </a:moveTo>
                <a:cubicBezTo>
                  <a:pt x="439266" y="142875"/>
                  <a:pt x="428625" y="153516"/>
                  <a:pt x="428625" y="166688"/>
                </a:cubicBezTo>
                <a:lnTo>
                  <a:pt x="428625" y="238125"/>
                </a:lnTo>
                <a:cubicBezTo>
                  <a:pt x="428625" y="251296"/>
                  <a:pt x="439266" y="261938"/>
                  <a:pt x="452438" y="261938"/>
                </a:cubicBezTo>
                <a:cubicBezTo>
                  <a:pt x="465609" y="261938"/>
                  <a:pt x="476250" y="251296"/>
                  <a:pt x="476250" y="238125"/>
                </a:cubicBezTo>
                <a:lnTo>
                  <a:pt x="476250" y="166688"/>
                </a:lnTo>
                <a:cubicBezTo>
                  <a:pt x="476250" y="153516"/>
                  <a:pt x="465609" y="142875"/>
                  <a:pt x="452438" y="142875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3" name="Text 11"/>
          <p:cNvSpPr/>
          <p:nvPr/>
        </p:nvSpPr>
        <p:spPr>
          <a:xfrm>
            <a:off x="1270000" y="3835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Agents Autonomes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70000" y="4140200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Réduisent les délais d'exploitation de jours à heures.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48400" y="36322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6" name="Shape 14"/>
          <p:cNvSpPr/>
          <p:nvPr/>
        </p:nvSpPr>
        <p:spPr>
          <a:xfrm>
            <a:off x="6616700" y="40513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9840" y="347588"/>
                </a:moveTo>
                <a:lnTo>
                  <a:pt x="21506" y="354285"/>
                </a:lnTo>
                <a:cubicBezTo>
                  <a:pt x="19124" y="356146"/>
                  <a:pt x="16222" y="357188"/>
                  <a:pt x="13246" y="357188"/>
                </a:cubicBezTo>
                <a:cubicBezTo>
                  <a:pt x="5953" y="357188"/>
                  <a:pt x="0" y="351234"/>
                  <a:pt x="0" y="343942"/>
                </a:cubicBezTo>
                <a:lnTo>
                  <a:pt x="0" y="142875"/>
                </a:lnTo>
                <a:cubicBezTo>
                  <a:pt x="0" y="63996"/>
                  <a:pt x="63996" y="0"/>
                  <a:pt x="142875" y="0"/>
                </a:cubicBezTo>
                <a:cubicBezTo>
                  <a:pt x="221754" y="0"/>
                  <a:pt x="285750" y="63996"/>
                  <a:pt x="285750" y="142875"/>
                </a:cubicBezTo>
                <a:lnTo>
                  <a:pt x="285750" y="343942"/>
                </a:lnTo>
                <a:cubicBezTo>
                  <a:pt x="285750" y="351234"/>
                  <a:pt x="279797" y="357188"/>
                  <a:pt x="272504" y="357188"/>
                </a:cubicBezTo>
                <a:cubicBezTo>
                  <a:pt x="269528" y="357188"/>
                  <a:pt x="266626" y="356146"/>
                  <a:pt x="264244" y="354285"/>
                </a:cubicBezTo>
                <a:lnTo>
                  <a:pt x="255910" y="347588"/>
                </a:lnTo>
                <a:cubicBezTo>
                  <a:pt x="245938" y="339626"/>
                  <a:pt x="231502" y="340891"/>
                  <a:pt x="223093" y="350490"/>
                </a:cubicBezTo>
                <a:lnTo>
                  <a:pt x="200397" y="376535"/>
                </a:lnTo>
                <a:cubicBezTo>
                  <a:pt x="197941" y="379363"/>
                  <a:pt x="194295" y="381000"/>
                  <a:pt x="190500" y="381000"/>
                </a:cubicBezTo>
                <a:cubicBezTo>
                  <a:pt x="186705" y="381000"/>
                  <a:pt x="183133" y="379363"/>
                  <a:pt x="180603" y="376535"/>
                </a:cubicBezTo>
                <a:lnTo>
                  <a:pt x="160809" y="353839"/>
                </a:lnTo>
                <a:cubicBezTo>
                  <a:pt x="151358" y="342974"/>
                  <a:pt x="134466" y="342974"/>
                  <a:pt x="124941" y="353839"/>
                </a:cubicBezTo>
                <a:lnTo>
                  <a:pt x="105147" y="376535"/>
                </a:lnTo>
                <a:cubicBezTo>
                  <a:pt x="102691" y="379363"/>
                  <a:pt x="99045" y="381000"/>
                  <a:pt x="95250" y="381000"/>
                </a:cubicBezTo>
                <a:cubicBezTo>
                  <a:pt x="91455" y="381000"/>
                  <a:pt x="87883" y="379363"/>
                  <a:pt x="85353" y="376535"/>
                </a:cubicBezTo>
                <a:lnTo>
                  <a:pt x="62657" y="350490"/>
                </a:lnTo>
                <a:cubicBezTo>
                  <a:pt x="54248" y="340891"/>
                  <a:pt x="39812" y="339626"/>
                  <a:pt x="29840" y="347588"/>
                </a:cubicBezTo>
                <a:close/>
                <a:moveTo>
                  <a:pt x="119063" y="142875"/>
                </a:moveTo>
                <a:cubicBezTo>
                  <a:pt x="119063" y="129733"/>
                  <a:pt x="108392" y="119063"/>
                  <a:pt x="95250" y="119063"/>
                </a:cubicBezTo>
                <a:cubicBezTo>
                  <a:pt x="82108" y="119063"/>
                  <a:pt x="71438" y="129733"/>
                  <a:pt x="71438" y="142875"/>
                </a:cubicBezTo>
                <a:cubicBezTo>
                  <a:pt x="71438" y="156017"/>
                  <a:pt x="82108" y="166688"/>
                  <a:pt x="95250" y="166688"/>
                </a:cubicBezTo>
                <a:cubicBezTo>
                  <a:pt x="108392" y="166688"/>
                  <a:pt x="119063" y="156017"/>
                  <a:pt x="119063" y="142875"/>
                </a:cubicBezTo>
                <a:close/>
                <a:moveTo>
                  <a:pt x="190500" y="166688"/>
                </a:moveTo>
                <a:cubicBezTo>
                  <a:pt x="203642" y="166688"/>
                  <a:pt x="214313" y="156017"/>
                  <a:pt x="214313" y="142875"/>
                </a:cubicBezTo>
                <a:cubicBezTo>
                  <a:pt x="214313" y="129733"/>
                  <a:pt x="203642" y="119063"/>
                  <a:pt x="190500" y="119063"/>
                </a:cubicBezTo>
                <a:cubicBezTo>
                  <a:pt x="177358" y="119063"/>
                  <a:pt x="166688" y="129733"/>
                  <a:pt x="166688" y="142875"/>
                </a:cubicBezTo>
                <a:cubicBezTo>
                  <a:pt x="166688" y="156017"/>
                  <a:pt x="177358" y="166688"/>
                  <a:pt x="190500" y="166688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7" name="Text 15"/>
          <p:cNvSpPr/>
          <p:nvPr/>
        </p:nvSpPr>
        <p:spPr>
          <a:xfrm>
            <a:off x="7264400" y="38354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Attaques Malware-Free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4400" y="4140200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Échappent aux protections traditionnelles basées sur les signatures.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827689" y="5257800"/>
            <a:ext cx="853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021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 est impératif d'adapter nos défenses face à ces menaces émergentes.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532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3" name="Text 1"/>
          <p:cNvSpPr/>
          <p:nvPr/>
        </p:nvSpPr>
        <p:spPr>
          <a:xfrm>
            <a:off x="65532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3916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93916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2301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7" name="Text 5"/>
          <p:cNvSpPr/>
          <p:nvPr/>
        </p:nvSpPr>
        <p:spPr>
          <a:xfrm>
            <a:off x="122301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685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9" name="Text 7"/>
          <p:cNvSpPr/>
          <p:nvPr/>
        </p:nvSpPr>
        <p:spPr>
          <a:xfrm>
            <a:off x="150685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9070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1" name="Text 9"/>
          <p:cNvSpPr/>
          <p:nvPr/>
        </p:nvSpPr>
        <p:spPr>
          <a:xfrm>
            <a:off x="1790700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07454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BJ"/>
          </a:p>
        </p:txBody>
      </p:sp>
      <p:sp>
        <p:nvSpPr>
          <p:cNvPr id="13" name="Text 11"/>
          <p:cNvSpPr/>
          <p:nvPr/>
        </p:nvSpPr>
        <p:spPr>
          <a:xfrm>
            <a:off x="2074545" y="469900"/>
            <a:ext cx="106680" cy="106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20:09:29-d2nfau98bjvh7rlj0jo0.png"/>
          <p:cNvPicPr>
            <a:picLocks noChangeAspect="1"/>
          </p:cNvPicPr>
          <p:nvPr/>
        </p:nvPicPr>
        <p:blipFill>
          <a:blip r:embed="rId3"/>
          <a:srcRect l="17548" r="23949" b="14559"/>
          <a:stretch/>
        </p:blipFill>
        <p:spPr>
          <a:xfrm rot="16200000">
            <a:off x="5955983" y="612140"/>
            <a:ext cx="6848475" cy="562356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88670" y="1901190"/>
            <a:ext cx="5461635" cy="37391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&amp; Contexte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1574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État des Lieux 2025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63245" y="2540000"/>
            <a:ext cx="339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16%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1195" y="32512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88B8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 incidents cyber via phishing IA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68825" y="2540000"/>
            <a:ext cx="3251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+300%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76775" y="3251200"/>
            <a:ext cx="303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88B8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d'attaques deepfake depuis 2023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434705" y="2540000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285F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75%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542655" y="3251200"/>
            <a:ext cx="297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88B8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 organisations visées en 2025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1148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0" name="Text 8"/>
          <p:cNvSpPr/>
          <p:nvPr/>
        </p:nvSpPr>
        <p:spPr>
          <a:xfrm>
            <a:off x="355600" y="42672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Hyper-personnalisation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16400" y="41148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2" name="Text 10"/>
          <p:cNvSpPr/>
          <p:nvPr/>
        </p:nvSpPr>
        <p:spPr>
          <a:xfrm>
            <a:off x="4318000" y="42672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Automatisation totale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178800" y="41148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4" name="Text 12"/>
          <p:cNvSpPr/>
          <p:nvPr/>
        </p:nvSpPr>
        <p:spPr>
          <a:xfrm>
            <a:off x="8280400" y="42672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Barrière d'entrée réduite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09550" y="50292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💡 L'IA permet aux cybercriminels novices de mener des attaques sophistiquées autrefois réservées aux experts.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Phishing Assisté par IA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04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60960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Phishing &amp; Social Engineering 2.0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1727200"/>
            <a:ext cx="5537200" cy="203200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4" name="Text 2"/>
          <p:cNvSpPr/>
          <p:nvPr/>
        </p:nvSpPr>
        <p:spPr>
          <a:xfrm>
            <a:off x="457200" y="1930400"/>
            <a:ext cx="524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Génération de Contenus Synthétiques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7200" y="2438400"/>
            <a:ext cx="52197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Emails indiscernables des vrais (0 faute, ton adapté)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Pages web clonées en quelques secondes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Messages personnalisés via scraping de données publiques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962400"/>
            <a:ext cx="5537200" cy="2286000"/>
          </a:xfrm>
          <a:custGeom>
            <a:avLst/>
            <a:gdLst/>
            <a:ahLst/>
            <a:cxnLst/>
            <a:rect l="l" t="t" r="r" b="b"/>
            <a:pathLst>
              <a:path w="5537200" h="2286000">
                <a:moveTo>
                  <a:pt x="101590" y="0"/>
                </a:moveTo>
                <a:lnTo>
                  <a:pt x="5435610" y="0"/>
                </a:lnTo>
                <a:cubicBezTo>
                  <a:pt x="5491717" y="0"/>
                  <a:pt x="5537200" y="45483"/>
                  <a:pt x="5537200" y="101590"/>
                </a:cubicBezTo>
                <a:lnTo>
                  <a:pt x="5537200" y="2184410"/>
                </a:lnTo>
                <a:cubicBezTo>
                  <a:pt x="5537200" y="2240517"/>
                  <a:pt x="5491717" y="2286000"/>
                  <a:pt x="5435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7" name="Text 5"/>
          <p:cNvSpPr/>
          <p:nvPr/>
        </p:nvSpPr>
        <p:spPr>
          <a:xfrm>
            <a:off x="457200" y="4165600"/>
            <a:ext cx="524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Outils Malveillants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4673600"/>
            <a:ext cx="52197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WormGPT / FraudGPT :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LLMs sans garde-fous éthiques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ChatGPT-4o jailbreaké :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Contournement des limites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3 fine-tuné :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Modèles personnalisés malveillants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750" y="864077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Les 5 Étapes d'un Phishing Sophistiqué</a:t>
            </a:r>
            <a:endParaRPr lang="en-US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80EFB3-9046-9172-BEE8-B94D8A321626}"/>
              </a:ext>
            </a:extLst>
          </p:cNvPr>
          <p:cNvSpPr txBox="1"/>
          <p:nvPr/>
        </p:nvSpPr>
        <p:spPr>
          <a:xfrm>
            <a:off x="766916" y="17711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fr-FR" b="1" i="0" dirty="0">
                <a:solidFill>
                  <a:srgbClr val="212529"/>
                </a:solidFill>
                <a:effectLst/>
                <a:latin typeface="system-ui"/>
              </a:rPr>
              <a:t>Reconnaissance</a:t>
            </a:r>
          </a:p>
          <a:p>
            <a:pPr algn="l"/>
            <a:r>
              <a:rPr lang="fr-FR" b="0" i="0" dirty="0" err="1">
                <a:effectLst/>
                <a:latin typeface="system-ui"/>
              </a:rPr>
              <a:t>Scraping</a:t>
            </a:r>
            <a:r>
              <a:rPr lang="fr-FR" b="0" i="0" dirty="0">
                <a:effectLst/>
                <a:latin typeface="system-ui"/>
              </a:rPr>
              <a:t> LinkedIn, réseaux sociaux → profil de la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BD9C66-A484-F8D0-A6A6-62716C02AFEA}"/>
              </a:ext>
            </a:extLst>
          </p:cNvPr>
          <p:cNvSpPr txBox="1"/>
          <p:nvPr/>
        </p:nvSpPr>
        <p:spPr>
          <a:xfrm>
            <a:off x="766916" y="26367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2. Génération</a:t>
            </a:r>
          </a:p>
          <a:p>
            <a:r>
              <a:rPr lang="fr-FR" dirty="0"/>
              <a:t>IA crée email ultra-personnalisé (nom, projet en cours, jargon métier)</a:t>
            </a:r>
            <a:endParaRPr lang="fr-FR" b="0" i="0" dirty="0">
              <a:effectLst/>
              <a:latin typeface="system-u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188134-D464-D02B-AFD1-79712CC4D388}"/>
              </a:ext>
            </a:extLst>
          </p:cNvPr>
          <p:cNvSpPr txBox="1"/>
          <p:nvPr/>
        </p:nvSpPr>
        <p:spPr>
          <a:xfrm>
            <a:off x="766916" y="36804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3. Déploiement</a:t>
            </a:r>
          </a:p>
          <a:p>
            <a:r>
              <a:rPr lang="fr-FR" dirty="0"/>
              <a:t>Envoi automatisé via infrastructures compromises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A30B5D-86C4-07D3-D282-332EDC43856C}"/>
              </a:ext>
            </a:extLst>
          </p:cNvPr>
          <p:cNvSpPr txBox="1"/>
          <p:nvPr/>
        </p:nvSpPr>
        <p:spPr>
          <a:xfrm>
            <a:off x="766916" y="44792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4. Interaction</a:t>
            </a:r>
          </a:p>
          <a:p>
            <a:r>
              <a:rPr lang="fr-FR" dirty="0" err="1"/>
              <a:t>Chatbot</a:t>
            </a:r>
            <a:r>
              <a:rPr lang="fr-FR" dirty="0"/>
              <a:t> IA répond aux questions de la victime en temps réel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BFFB95-10C1-4DF2-8CA7-8F745E561DEF}"/>
              </a:ext>
            </a:extLst>
          </p:cNvPr>
          <p:cNvSpPr txBox="1"/>
          <p:nvPr/>
        </p:nvSpPr>
        <p:spPr>
          <a:xfrm>
            <a:off x="766916" y="53475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b="1" i="0" dirty="0">
                <a:solidFill>
                  <a:srgbClr val="212529"/>
                </a:solidFill>
                <a:effectLst/>
                <a:latin typeface="system-ui"/>
              </a:rPr>
              <a:t>5. Exploitation</a:t>
            </a:r>
          </a:p>
          <a:p>
            <a:pPr algn="l">
              <a:buNone/>
            </a:pPr>
            <a:r>
              <a:rPr lang="fr-FR" b="0" i="0" dirty="0">
                <a:effectLst/>
                <a:latin typeface="system-ui"/>
              </a:rPr>
              <a:t>Vol de </a:t>
            </a:r>
            <a:r>
              <a:rPr lang="fr-FR" b="0" i="0" dirty="0" err="1">
                <a:effectLst/>
                <a:latin typeface="system-ui"/>
              </a:rPr>
              <a:t>credentials</a:t>
            </a:r>
            <a:r>
              <a:rPr lang="fr-FR" b="0" i="0" dirty="0">
                <a:effectLst/>
                <a:latin typeface="system-ui"/>
              </a:rPr>
              <a:t>, malware sans fichier, exfiltration de données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13199" y="420329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0212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Vecteurs OWASP Exploités par l'IA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057400"/>
            <a:ext cx="3695700" cy="3016044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4" name="Shape 2"/>
          <p:cNvSpPr/>
          <p:nvPr/>
        </p:nvSpPr>
        <p:spPr>
          <a:xfrm>
            <a:off x="1842452" y="2438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00025" y="221456"/>
                </a:moveTo>
                <a:cubicBezTo>
                  <a:pt x="259166" y="221456"/>
                  <a:pt x="307181" y="173441"/>
                  <a:pt x="307181" y="114300"/>
                </a:cubicBezTo>
                <a:cubicBezTo>
                  <a:pt x="307181" y="55159"/>
                  <a:pt x="259166" y="7144"/>
                  <a:pt x="200025" y="7144"/>
                </a:cubicBezTo>
                <a:cubicBezTo>
                  <a:pt x="140884" y="7144"/>
                  <a:pt x="92869" y="55159"/>
                  <a:pt x="92869" y="114300"/>
                </a:cubicBezTo>
                <a:cubicBezTo>
                  <a:pt x="92869" y="173441"/>
                  <a:pt x="140884" y="221456"/>
                  <a:pt x="200025" y="221456"/>
                </a:cubicBezTo>
                <a:close/>
                <a:moveTo>
                  <a:pt x="173504" y="271463"/>
                </a:moveTo>
                <a:cubicBezTo>
                  <a:pt x="85546" y="271463"/>
                  <a:pt x="14288" y="342721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265390" y="457200"/>
                </a:lnTo>
                <a:cubicBezTo>
                  <a:pt x="233065" y="419160"/>
                  <a:pt x="214313" y="370136"/>
                  <a:pt x="214313" y="318254"/>
                </a:cubicBezTo>
                <a:lnTo>
                  <a:pt x="214313" y="290483"/>
                </a:lnTo>
                <a:cubicBezTo>
                  <a:pt x="214313" y="283964"/>
                  <a:pt x="215205" y="277535"/>
                  <a:pt x="216902" y="271462"/>
                </a:cubicBezTo>
                <a:lnTo>
                  <a:pt x="173504" y="271462"/>
                </a:lnTo>
                <a:close/>
                <a:moveTo>
                  <a:pt x="397639" y="436215"/>
                </a:moveTo>
                <a:lnTo>
                  <a:pt x="385763" y="441841"/>
                </a:lnTo>
                <a:lnTo>
                  <a:pt x="385763" y="273874"/>
                </a:lnTo>
                <a:lnTo>
                  <a:pt x="471488" y="302449"/>
                </a:lnTo>
                <a:lnTo>
                  <a:pt x="471488" y="319951"/>
                </a:lnTo>
                <a:cubicBezTo>
                  <a:pt x="471488" y="369778"/>
                  <a:pt x="442734" y="415052"/>
                  <a:pt x="397639" y="436305"/>
                </a:cubicBezTo>
                <a:close/>
                <a:moveTo>
                  <a:pt x="376744" y="231725"/>
                </a:moveTo>
                <a:lnTo>
                  <a:pt x="276731" y="265033"/>
                </a:lnTo>
                <a:cubicBezTo>
                  <a:pt x="265033" y="268962"/>
                  <a:pt x="257175" y="279856"/>
                  <a:pt x="257175" y="292179"/>
                </a:cubicBezTo>
                <a:lnTo>
                  <a:pt x="257175" y="319951"/>
                </a:lnTo>
                <a:cubicBezTo>
                  <a:pt x="257175" y="386388"/>
                  <a:pt x="295573" y="446842"/>
                  <a:pt x="355580" y="475059"/>
                </a:cubicBezTo>
                <a:lnTo>
                  <a:pt x="372100" y="482828"/>
                </a:lnTo>
                <a:cubicBezTo>
                  <a:pt x="376386" y="484793"/>
                  <a:pt x="381030" y="485864"/>
                  <a:pt x="385673" y="485864"/>
                </a:cubicBezTo>
                <a:cubicBezTo>
                  <a:pt x="390317" y="485864"/>
                  <a:pt x="395049" y="484793"/>
                  <a:pt x="399246" y="482828"/>
                </a:cubicBezTo>
                <a:lnTo>
                  <a:pt x="415766" y="475059"/>
                </a:lnTo>
                <a:cubicBezTo>
                  <a:pt x="475952" y="446752"/>
                  <a:pt x="514350" y="386298"/>
                  <a:pt x="514350" y="319861"/>
                </a:cubicBezTo>
                <a:lnTo>
                  <a:pt x="514350" y="292090"/>
                </a:lnTo>
                <a:cubicBezTo>
                  <a:pt x="514350" y="279767"/>
                  <a:pt x="506492" y="268873"/>
                  <a:pt x="494794" y="264944"/>
                </a:cubicBezTo>
                <a:lnTo>
                  <a:pt x="394781" y="231636"/>
                </a:lnTo>
                <a:cubicBezTo>
                  <a:pt x="388888" y="229672"/>
                  <a:pt x="382548" y="229672"/>
                  <a:pt x="376744" y="231636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5" name="Text 3"/>
          <p:cNvSpPr/>
          <p:nvPr/>
        </p:nvSpPr>
        <p:spPr>
          <a:xfrm>
            <a:off x="1454785" y="3225800"/>
            <a:ext cx="129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A07:2021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05351" y="3581400"/>
            <a:ext cx="238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Identification Failures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39878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phishing IA cible les credentials avec une précision chirurgicale.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41954" y="2057399"/>
            <a:ext cx="3695700" cy="3016045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88B8D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9" name="Shape 7"/>
          <p:cNvSpPr/>
          <p:nvPr/>
        </p:nvSpPr>
        <p:spPr>
          <a:xfrm>
            <a:off x="5895816" y="2743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57175" y="57150"/>
                </a:moveTo>
                <a:lnTo>
                  <a:pt x="314325" y="57150"/>
                </a:lnTo>
                <a:lnTo>
                  <a:pt x="314325" y="428625"/>
                </a:lnTo>
                <a:cubicBezTo>
                  <a:pt x="314325" y="444431"/>
                  <a:pt x="327094" y="457200"/>
                  <a:pt x="342900" y="457200"/>
                </a:cubicBezTo>
                <a:lnTo>
                  <a:pt x="371475" y="457200"/>
                </a:lnTo>
                <a:cubicBezTo>
                  <a:pt x="387281" y="457200"/>
                  <a:pt x="400050" y="444431"/>
                  <a:pt x="400050" y="428625"/>
                </a:cubicBezTo>
                <a:cubicBezTo>
                  <a:pt x="400050" y="412819"/>
                  <a:pt x="387281" y="400050"/>
                  <a:pt x="371475" y="400050"/>
                </a:cubicBezTo>
                <a:lnTo>
                  <a:pt x="371475" y="57150"/>
                </a:lnTo>
                <a:cubicBezTo>
                  <a:pt x="371475" y="25628"/>
                  <a:pt x="345847" y="0"/>
                  <a:pt x="314325" y="0"/>
                </a:cubicBezTo>
                <a:lnTo>
                  <a:pt x="228600" y="0"/>
                </a:lnTo>
                <a:lnTo>
                  <a:pt x="228600" y="0"/>
                </a:lnTo>
                <a:lnTo>
                  <a:pt x="85725" y="0"/>
                </a:lnTo>
                <a:cubicBezTo>
                  <a:pt x="54203" y="0"/>
                  <a:pt x="28575" y="25628"/>
                  <a:pt x="28575" y="57150"/>
                </a:cubicBezTo>
                <a:lnTo>
                  <a:pt x="28575" y="400050"/>
                </a:lnTo>
                <a:cubicBezTo>
                  <a:pt x="12769" y="400050"/>
                  <a:pt x="0" y="412819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228600" y="457200"/>
                </a:lnTo>
                <a:cubicBezTo>
                  <a:pt x="244406" y="457200"/>
                  <a:pt x="257175" y="444431"/>
                  <a:pt x="257175" y="428625"/>
                </a:cubicBezTo>
                <a:lnTo>
                  <a:pt x="257175" y="57150"/>
                </a:lnTo>
                <a:close/>
                <a:moveTo>
                  <a:pt x="142875" y="228600"/>
                </a:moveTo>
                <a:cubicBezTo>
                  <a:pt x="142875" y="212829"/>
                  <a:pt x="155679" y="200025"/>
                  <a:pt x="171450" y="200025"/>
                </a:cubicBezTo>
                <a:cubicBezTo>
                  <a:pt x="187221" y="200025"/>
                  <a:pt x="200025" y="212829"/>
                  <a:pt x="200025" y="228600"/>
                </a:cubicBezTo>
                <a:cubicBezTo>
                  <a:pt x="200025" y="244371"/>
                  <a:pt x="187221" y="257175"/>
                  <a:pt x="171450" y="257175"/>
                </a:cubicBezTo>
                <a:cubicBezTo>
                  <a:pt x="155679" y="257175"/>
                  <a:pt x="142875" y="244371"/>
                  <a:pt x="142875" y="228600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0" name="Text 8"/>
          <p:cNvSpPr/>
          <p:nvPr/>
        </p:nvSpPr>
        <p:spPr>
          <a:xfrm>
            <a:off x="5479891" y="35306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A01:2021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54416" y="3886200"/>
            <a:ext cx="248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Broken Access Control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964" y="4292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Une fois authentifiés, les attaquants élèvent leurs privilèges.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428" y="2057400"/>
            <a:ext cx="3695700" cy="3016044"/>
          </a:xfrm>
          <a:custGeom>
            <a:avLst/>
            <a:gdLst/>
            <a:ahLst/>
            <a:cxnLst/>
            <a:rect l="l" t="t" r="r" b="b"/>
            <a:pathLst>
              <a:path w="3695700" h="26416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2540004"/>
                </a:lnTo>
                <a:cubicBezTo>
                  <a:pt x="3695700" y="2596114"/>
                  <a:pt x="3650214" y="2641600"/>
                  <a:pt x="35941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20212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fr-BJ"/>
          </a:p>
        </p:txBody>
      </p:sp>
      <p:sp>
        <p:nvSpPr>
          <p:cNvPr id="14" name="Shape 12"/>
          <p:cNvSpPr/>
          <p:nvPr/>
        </p:nvSpPr>
        <p:spPr>
          <a:xfrm>
            <a:off x="9834880" y="2438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285F4"/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15" name="Text 13"/>
          <p:cNvSpPr/>
          <p:nvPr/>
        </p:nvSpPr>
        <p:spPr>
          <a:xfrm>
            <a:off x="9450705" y="3225800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A03:2021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579452" y="3581400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Injection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05178" y="39878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 génère des payloads d'injection SQL/XSS optimisés.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950" y="5797756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fr-BJ" sz="2400" dirty="0"/>
              <a:t>💡</a:t>
            </a:r>
            <a:r>
              <a:rPr lang="en-US" dirty="0">
                <a:solidFill>
                  <a:srgbClr val="1E1E1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L'IA transforme chaque vulnérabilité connue en exploit automatisé.</a:t>
            </a:r>
            <a:endParaRPr lang="en-US" sz="20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25-d2nfat98bjvh7rlj0j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BJ"/>
          </a:p>
        </p:txBody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Deepfakes &amp; Agents Autonomes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323"/>
      </a:accent1>
      <a:accent2>
        <a:srgbClr val="EBEBEB"/>
      </a:accent2>
      <a:accent3>
        <a:srgbClr val="919191"/>
      </a:accent3>
      <a:accent4>
        <a:srgbClr val="ADADAD"/>
      </a:accent4>
      <a:accent5>
        <a:srgbClr val="C79E7F"/>
      </a:accent5>
      <a:accent6>
        <a:srgbClr val="C27F6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1724</Words>
  <Application>Microsoft Office PowerPoint</Application>
  <PresentationFormat>Grand écran</PresentationFormat>
  <Paragraphs>243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MiSans</vt:lpstr>
      <vt:lpstr>system-ui</vt:lpstr>
      <vt:lpstr>Arial</vt:lpstr>
      <vt:lpstr>Noto Sans SC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Menaces Émergentes : L'IA au Service des Cybercriminels</dc:title>
  <dc:subject>Menaces Émergentes : L'IA au Service des Cybercriminels</dc:subject>
  <dc:creator>Kimi</dc:creator>
  <cp:lastModifiedBy>Marlin Y. OGOULOLA  [ Cadre de Vie et Transports ]</cp:lastModifiedBy>
  <cp:revision>4</cp:revision>
  <dcterms:created xsi:type="dcterms:W3CDTF">2025-12-04T05:00:06Z</dcterms:created>
  <dcterms:modified xsi:type="dcterms:W3CDTF">2025-12-04T06:09:06Z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{"Label":"Menaces Émergentes : L'IA au Service des Cybercriminels","ContentProducer":"001191110108MACG2KBH8F10000","ProduceID":"d4ogsma5hvlspa06lq7g","ReservedCode1":"","ContentPropagator":"001191110108MACG2KBH8F20000","PropagateID":"d4ogsma5hvlspa06lq7g","ReservedCode2":""}</vt:lpwstr>
  </property>
</Properties>
</file>